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1"/>
    <p:restoredTop sz="95170"/>
  </p:normalViewPr>
  <p:slideViewPr>
    <p:cSldViewPr snapToGrid="0" snapToObjects="1">
      <p:cViewPr>
        <p:scale>
          <a:sx n="108" d="100"/>
          <a:sy n="108" d="100"/>
        </p:scale>
        <p:origin x="2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10/26/21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10/26/21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10/26/21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10/26/21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10/26/21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C10801-9C4F-C747-9286-FB75358B7923}"/>
              </a:ext>
            </a:extLst>
          </p:cNvPr>
          <p:cNvSpPr>
            <a:spLocks noGrp="1"/>
          </p:cNvSpPr>
          <p:nvPr>
            <p:ph type="ctrTitle"/>
          </p:nvPr>
        </p:nvSpPr>
        <p:spPr>
          <a:xfrm>
            <a:off x="636916" y="4854346"/>
            <a:ext cx="9149350" cy="868026"/>
          </a:xfrm>
        </p:spPr>
        <p:txBody>
          <a:bodyPr>
            <a:normAutofit/>
          </a:bodyPr>
          <a:lstStyle/>
          <a:p>
            <a:r>
              <a:rPr lang="en-US" altLang="zh-CN" sz="4400">
                <a:solidFill>
                  <a:srgbClr val="EBEBEB"/>
                </a:solidFill>
              </a:rPr>
              <a:t>Diabetic</a:t>
            </a:r>
            <a:r>
              <a:rPr lang="zh-CN" altLang="en-US" sz="4400">
                <a:solidFill>
                  <a:srgbClr val="EBEBEB"/>
                </a:solidFill>
              </a:rPr>
              <a:t> </a:t>
            </a:r>
            <a:r>
              <a:rPr lang="en-US" altLang="zh-CN" sz="4400">
                <a:solidFill>
                  <a:srgbClr val="EBEBEB"/>
                </a:solidFill>
              </a:rPr>
              <a:t>Retinopathy</a:t>
            </a:r>
            <a:r>
              <a:rPr lang="zh-CN" altLang="en-US" sz="4400">
                <a:solidFill>
                  <a:srgbClr val="EBEBEB"/>
                </a:solidFill>
              </a:rPr>
              <a:t> </a:t>
            </a:r>
            <a:r>
              <a:rPr lang="en-US" altLang="zh-CN" sz="4400">
                <a:solidFill>
                  <a:srgbClr val="EBEBEB"/>
                </a:solidFill>
              </a:rPr>
              <a:t>Detection</a:t>
            </a:r>
            <a:endParaRPr lang="en-US" sz="4400">
              <a:solidFill>
                <a:srgbClr val="EBEBEB"/>
              </a:solidFill>
            </a:endParaRPr>
          </a:p>
        </p:txBody>
      </p:sp>
      <p:sp>
        <p:nvSpPr>
          <p:cNvPr id="3" name="Subtitle 2">
            <a:extLst>
              <a:ext uri="{FF2B5EF4-FFF2-40B4-BE49-F238E27FC236}">
                <a16:creationId xmlns:a16="http://schemas.microsoft.com/office/drawing/2014/main" id="{1263349D-862B-D74C-946F-F85F5FC78E60}"/>
              </a:ext>
            </a:extLst>
          </p:cNvPr>
          <p:cNvSpPr>
            <a:spLocks noGrp="1"/>
          </p:cNvSpPr>
          <p:nvPr>
            <p:ph type="subTitle" idx="1"/>
          </p:nvPr>
        </p:nvSpPr>
        <p:spPr>
          <a:xfrm>
            <a:off x="636916" y="5722374"/>
            <a:ext cx="9149349" cy="487924"/>
          </a:xfrm>
        </p:spPr>
        <p:txBody>
          <a:bodyPr>
            <a:normAutofit/>
          </a:bodyPr>
          <a:lstStyle/>
          <a:p>
            <a:r>
              <a:rPr lang="en-US" altLang="zh-CN">
                <a:solidFill>
                  <a:schemeClr val="tx2">
                    <a:lumMod val="40000"/>
                    <a:lumOff val="60000"/>
                  </a:schemeClr>
                </a:solidFill>
              </a:rPr>
              <a:t>Author:</a:t>
            </a:r>
            <a:r>
              <a:rPr lang="zh-CN" altLang="en-US">
                <a:solidFill>
                  <a:schemeClr val="tx2">
                    <a:lumMod val="40000"/>
                    <a:lumOff val="60000"/>
                  </a:schemeClr>
                </a:solidFill>
              </a:rPr>
              <a:t> </a:t>
            </a:r>
            <a:r>
              <a:rPr lang="en-US" altLang="zh-CN">
                <a:solidFill>
                  <a:schemeClr val="tx2">
                    <a:lumMod val="40000"/>
                    <a:lumOff val="60000"/>
                  </a:schemeClr>
                </a:solidFill>
              </a:rPr>
              <a:t>shiping</a:t>
            </a:r>
            <a:r>
              <a:rPr lang="zh-CN" altLang="en-US">
                <a:solidFill>
                  <a:schemeClr val="tx2">
                    <a:lumMod val="40000"/>
                    <a:lumOff val="60000"/>
                  </a:schemeClr>
                </a:solidFill>
              </a:rPr>
              <a:t> </a:t>
            </a:r>
            <a:r>
              <a:rPr lang="en-US" altLang="zh-CN">
                <a:solidFill>
                  <a:schemeClr val="tx2">
                    <a:lumMod val="40000"/>
                    <a:lumOff val="60000"/>
                  </a:schemeClr>
                </a:solidFill>
              </a:rPr>
              <a:t>li</a:t>
            </a:r>
            <a:r>
              <a:rPr lang="zh-CN" altLang="en-US">
                <a:solidFill>
                  <a:schemeClr val="tx2">
                    <a:lumMod val="40000"/>
                    <a:lumOff val="60000"/>
                  </a:schemeClr>
                </a:solidFill>
              </a:rPr>
              <a:t> </a:t>
            </a:r>
            <a:endParaRPr lang="en-US">
              <a:solidFill>
                <a:schemeClr val="tx2">
                  <a:lumMod val="40000"/>
                  <a:lumOff val="60000"/>
                </a:schemeClr>
              </a:solidFill>
            </a:endParaRPr>
          </a:p>
        </p:txBody>
      </p:sp>
      <p:pic>
        <p:nvPicPr>
          <p:cNvPr id="10" name="Content Placeholder 4" descr="A picture containing cup, spectacles&#10;&#10;Description automatically generated">
            <a:extLst>
              <a:ext uri="{FF2B5EF4-FFF2-40B4-BE49-F238E27FC236}">
                <a16:creationId xmlns:a16="http://schemas.microsoft.com/office/drawing/2014/main" id="{3C15C38D-7199-8049-AE69-DAE412F6AAA6}"/>
              </a:ext>
            </a:extLst>
          </p:cNvPr>
          <p:cNvPicPr>
            <a:picLocks noChangeAspect="1"/>
          </p:cNvPicPr>
          <p:nvPr/>
        </p:nvPicPr>
        <p:blipFill>
          <a:blip r:embed="rId2"/>
          <a:stretch>
            <a:fillRect/>
          </a:stretch>
        </p:blipFill>
        <p:spPr>
          <a:xfrm>
            <a:off x="636916" y="517186"/>
            <a:ext cx="8947150" cy="3414740"/>
          </a:xfrm>
          <a:prstGeom prst="rect">
            <a:avLst/>
          </a:prstGeom>
        </p:spPr>
      </p:pic>
    </p:spTree>
    <p:extLst>
      <p:ext uri="{BB962C8B-B14F-4D97-AF65-F5344CB8AC3E}">
        <p14:creationId xmlns:p14="http://schemas.microsoft.com/office/powerpoint/2010/main" val="113072166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74B0-CB6B-C745-8D64-10414E6F398B}"/>
              </a:ext>
            </a:extLst>
          </p:cNvPr>
          <p:cNvSpPr>
            <a:spLocks noGrp="1"/>
          </p:cNvSpPr>
          <p:nvPr>
            <p:ph type="title"/>
          </p:nvPr>
        </p:nvSpPr>
        <p:spPr>
          <a:xfrm>
            <a:off x="646111" y="452718"/>
            <a:ext cx="11096710" cy="1400530"/>
          </a:xfrm>
        </p:spPr>
        <p:txBody>
          <a:bodyPr/>
          <a:lstStyle/>
          <a:p>
            <a:r>
              <a:rPr lang="en-US" cap="all" dirty="0"/>
              <a:t>Model Training and tuning</a:t>
            </a:r>
            <a:br>
              <a:rPr lang="en-US" i="1" cap="all" dirty="0"/>
            </a:br>
            <a:r>
              <a:rPr lang="en-US" dirty="0"/>
              <a:t>	</a:t>
            </a:r>
            <a:r>
              <a:rPr lang="en-US" sz="2800" dirty="0"/>
              <a:t>3)</a:t>
            </a:r>
            <a:r>
              <a:rPr lang="zh-CN" altLang="en-US" sz="2800" dirty="0"/>
              <a:t> </a:t>
            </a:r>
            <a:r>
              <a:rPr lang="en-US" altLang="zh-CN" sz="2800" dirty="0"/>
              <a:t>Find</a:t>
            </a:r>
            <a:r>
              <a:rPr lang="zh-CN" altLang="en-US" sz="2800" dirty="0"/>
              <a:t> </a:t>
            </a:r>
            <a:r>
              <a:rPr lang="en-US" altLang="zh-CN" sz="2800" dirty="0"/>
              <a:t>the</a:t>
            </a:r>
            <a:r>
              <a:rPr lang="zh-CN" altLang="en-US" sz="2800" dirty="0"/>
              <a:t> </a:t>
            </a:r>
            <a:r>
              <a:rPr lang="en-US" altLang="zh-CN" sz="2800" dirty="0"/>
              <a:t>Optimal</a:t>
            </a:r>
            <a:r>
              <a:rPr lang="zh-CN" altLang="en-US" sz="2800" dirty="0"/>
              <a:t> </a:t>
            </a:r>
            <a:r>
              <a:rPr lang="en-US" altLang="zh-CN" sz="2800" dirty="0"/>
              <a:t>Learning</a:t>
            </a:r>
            <a:r>
              <a:rPr lang="zh-CN" altLang="en-US" sz="2800" dirty="0"/>
              <a:t> </a:t>
            </a:r>
            <a:r>
              <a:rPr lang="en-US" altLang="zh-CN" sz="2800" dirty="0"/>
              <a:t>Rate</a:t>
            </a:r>
            <a:r>
              <a:rPr lang="zh-CN" altLang="en-US" sz="2800" dirty="0"/>
              <a:t> </a:t>
            </a:r>
            <a:r>
              <a:rPr lang="en-US" altLang="zh-CN" sz="2800" dirty="0"/>
              <a:t>Range</a:t>
            </a:r>
            <a:r>
              <a:rPr lang="zh-CN" altLang="en-US" sz="2800" dirty="0"/>
              <a:t> </a:t>
            </a:r>
            <a:r>
              <a:rPr lang="en-US" altLang="zh-CN" sz="2800" dirty="0"/>
              <a:t>(</a:t>
            </a:r>
            <a:r>
              <a:rPr lang="en-US" altLang="zh-CN" sz="2800" dirty="0">
                <a:solidFill>
                  <a:schemeClr val="accent2"/>
                </a:solidFill>
              </a:rPr>
              <a:t>unfreeze</a:t>
            </a:r>
            <a:r>
              <a:rPr lang="zh-CN" altLang="en-US" sz="2800" dirty="0">
                <a:solidFill>
                  <a:schemeClr val="accent2"/>
                </a:solidFill>
              </a:rPr>
              <a:t> </a:t>
            </a:r>
            <a:r>
              <a:rPr lang="en-US" altLang="zh-CN" sz="2800" dirty="0">
                <a:solidFill>
                  <a:schemeClr val="accent2"/>
                </a:solidFill>
              </a:rPr>
              <a:t>all</a:t>
            </a:r>
            <a:r>
              <a:rPr lang="zh-CN" altLang="en-US" sz="2800" dirty="0">
                <a:solidFill>
                  <a:schemeClr val="accent2"/>
                </a:solidFill>
              </a:rPr>
              <a:t> </a:t>
            </a:r>
            <a:r>
              <a:rPr lang="en-US" altLang="zh-CN" sz="2800" dirty="0">
                <a:solidFill>
                  <a:schemeClr val="accent2"/>
                </a:solidFill>
              </a:rPr>
              <a:t>layers</a:t>
            </a:r>
            <a:r>
              <a:rPr lang="en-US" altLang="zh-CN" sz="2800" dirty="0"/>
              <a:t>)</a:t>
            </a:r>
            <a:endParaRPr 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5ABF71-7884-DA46-A2A4-61A7AEFB596E}"/>
                  </a:ext>
                </a:extLst>
              </p:cNvPr>
              <p:cNvSpPr>
                <a:spLocks noGrp="1"/>
              </p:cNvSpPr>
              <p:nvPr>
                <p:ph idx="1"/>
              </p:nvPr>
            </p:nvSpPr>
            <p:spPr>
              <a:xfrm>
                <a:off x="646111" y="2662520"/>
                <a:ext cx="8946541" cy="3623886"/>
              </a:xfrm>
            </p:spPr>
            <p:txBody>
              <a:bodyPr/>
              <a:lstStyle/>
              <a:p>
                <a:r>
                  <a:rPr lang="zh-CN" altLang="en-US" dirty="0"/>
                  <a:t> </a:t>
                </a:r>
                <a:r>
                  <a:rPr lang="en-US" altLang="zh-CN" dirty="0"/>
                  <a:t>Search</a:t>
                </a:r>
                <a:r>
                  <a:rPr lang="zh-CN" altLang="en-US" dirty="0"/>
                  <a:t> </a:t>
                </a:r>
                <a:r>
                  <a:rPr lang="en-US" altLang="zh-CN" dirty="0"/>
                  <a:t>learning</a:t>
                </a:r>
                <a:r>
                  <a:rPr lang="zh-CN" altLang="en-US" dirty="0"/>
                  <a:t> </a:t>
                </a:r>
                <a:r>
                  <a:rPr lang="en-US" altLang="zh-CN" dirty="0"/>
                  <a:t>rates</a:t>
                </a:r>
                <a:r>
                  <a:rPr lang="zh-CN" altLang="en-US" dirty="0"/>
                  <a:t> </a:t>
                </a:r>
                <a:r>
                  <a:rPr lang="en-US" altLang="zh-CN" dirty="0"/>
                  <a:t>between</a:t>
                </a:r>
                <a:r>
                  <a:rPr lang="zh-CN" altLang="en-US" dirty="0"/>
                  <a:t> </a:t>
                </a:r>
                <a:endParaRPr lang="en-US" altLang="zh-CN" dirty="0"/>
              </a:p>
              <a:p>
                <a:pPr marL="0" indent="0">
                  <a:buNone/>
                </a:pPr>
                <a:r>
                  <a:rPr lang="zh-CN" altLang="en-US" dirty="0"/>
                  <a:t>     </a:t>
                </a:r>
                <a:r>
                  <a:rPr lang="en-US" altLang="zh-CN" dirty="0"/>
                  <a:t> </a:t>
                </a:r>
                <a14:m>
                  <m:oMath xmlns:m="http://schemas.openxmlformats.org/officeDocument/2006/math">
                    <m:r>
                      <a:rPr lang="en-US" i="1"/>
                      <m:t>1</m:t>
                    </m:r>
                    <m:sSup>
                      <m:sSupPr>
                        <m:ctrlPr>
                          <a:rPr lang="en-US" i="1"/>
                        </m:ctrlPr>
                      </m:sSupPr>
                      <m:e>
                        <m:r>
                          <a:rPr lang="en-US" i="1"/>
                          <m:t>𝑒</m:t>
                        </m:r>
                      </m:e>
                      <m:sup>
                        <m:r>
                          <a:rPr lang="en-US" i="1"/>
                          <m:t>−5</m:t>
                        </m:r>
                      </m:sup>
                    </m:sSup>
                  </m:oMath>
                </a14:m>
                <a:r>
                  <a:rPr lang="en-US" dirty="0"/>
                  <a:t>  </a:t>
                </a:r>
                <a:r>
                  <a:rPr lang="en-US" altLang="zh-CN" dirty="0"/>
                  <a:t>and</a:t>
                </a:r>
                <a:r>
                  <a:rPr lang="en-US" dirty="0"/>
                  <a:t> </a:t>
                </a:r>
                <a14:m>
                  <m:oMath xmlns:m="http://schemas.openxmlformats.org/officeDocument/2006/math">
                    <m:r>
                      <a:rPr lang="en-US" i="1"/>
                      <m:t>1</m:t>
                    </m:r>
                    <m:sSup>
                      <m:sSupPr>
                        <m:ctrlPr>
                          <a:rPr lang="en-US" i="1"/>
                        </m:ctrlPr>
                      </m:sSupPr>
                      <m:e>
                        <m:r>
                          <m:rPr>
                            <m:sty m:val="p"/>
                          </m:rPr>
                          <a:rPr lang="en-US"/>
                          <m:t>e</m:t>
                        </m:r>
                      </m:e>
                      <m:sup>
                        <m:r>
                          <a:rPr lang="en-US" i="1"/>
                          <m:t>−2</m:t>
                        </m:r>
                      </m:sup>
                    </m:sSup>
                  </m:oMath>
                </a14:m>
                <a:r>
                  <a:rPr lang="en-US" dirty="0"/>
                  <a:t> </a:t>
                </a:r>
              </a:p>
              <a:p>
                <a:r>
                  <a:rPr lang="zh-CN" altLang="en-US" dirty="0"/>
                  <a:t> </a:t>
                </a:r>
                <a:r>
                  <a:rPr lang="en-US" altLang="zh-CN" dirty="0"/>
                  <a:t>Begin</a:t>
                </a:r>
                <a:r>
                  <a:rPr lang="zh-CN" altLang="en-US" dirty="0"/>
                  <a:t> </a:t>
                </a:r>
                <a:r>
                  <a:rPr lang="en-US" altLang="zh-CN" dirty="0"/>
                  <a:t>with</a:t>
                </a:r>
                <a:r>
                  <a:rPr lang="zh-CN" altLang="en-US" dirty="0"/>
                  <a:t> </a:t>
                </a:r>
                <a14:m>
                  <m:oMath xmlns:m="http://schemas.openxmlformats.org/officeDocument/2006/math">
                    <m:r>
                      <a:rPr lang="en-US" i="1"/>
                      <m:t>1</m:t>
                    </m:r>
                    <m:sSup>
                      <m:sSupPr>
                        <m:ctrlPr>
                          <a:rPr lang="en-US" i="1"/>
                        </m:ctrlPr>
                      </m:sSupPr>
                      <m:e>
                        <m:r>
                          <a:rPr lang="en-US" i="1"/>
                          <m:t>𝑒</m:t>
                        </m:r>
                      </m:e>
                      <m:sup>
                        <m:r>
                          <a:rPr lang="en-US" i="1"/>
                          <m:t>−5</m:t>
                        </m:r>
                      </m:sup>
                    </m:sSup>
                  </m:oMath>
                </a14:m>
                <a:r>
                  <a:rPr lang="en-US" altLang="zh-CN" dirty="0"/>
                  <a:t>,</a:t>
                </a:r>
                <a:r>
                  <a:rPr lang="zh-CN" altLang="en-US" dirty="0"/>
                  <a:t> </a:t>
                </a:r>
                <a:r>
                  <a:rPr lang="en-US" altLang="zh-CN" dirty="0"/>
                  <a:t>increasing</a:t>
                </a:r>
                <a:r>
                  <a:rPr lang="zh-CN" altLang="en-US" dirty="0"/>
                  <a:t> </a:t>
                </a:r>
                <a:r>
                  <a:rPr lang="en-US" altLang="zh-CN" dirty="0"/>
                  <a:t>along</a:t>
                </a:r>
                <a:r>
                  <a:rPr lang="zh-CN" altLang="en-US" dirty="0"/>
                  <a:t> </a:t>
                </a:r>
                <a:endParaRPr lang="en-US" altLang="zh-CN" dirty="0"/>
              </a:p>
              <a:p>
                <a:pPr marL="0" indent="0">
                  <a:buNone/>
                </a:pPr>
                <a:r>
                  <a:rPr lang="zh-CN" altLang="en-US" dirty="0"/>
                  <a:t>      </a:t>
                </a:r>
                <a:r>
                  <a:rPr lang="en-US" altLang="zh-CN" dirty="0"/>
                  <a:t>after</a:t>
                </a:r>
                <a:r>
                  <a:rPr lang="zh-CN" altLang="en-US" dirty="0"/>
                  <a:t> </a:t>
                </a:r>
                <a:r>
                  <a:rPr lang="en-US" altLang="zh-CN" dirty="0"/>
                  <a:t>every</a:t>
                </a:r>
                <a:r>
                  <a:rPr lang="zh-CN" altLang="en-US" dirty="0"/>
                  <a:t> </a:t>
                </a:r>
                <a:r>
                  <a:rPr lang="en-US" altLang="zh-CN" dirty="0"/>
                  <a:t>batch</a:t>
                </a:r>
              </a:p>
              <a:p>
                <a:r>
                  <a:rPr lang="en-US" altLang="zh-CN" dirty="0"/>
                  <a:t>Optimal</a:t>
                </a:r>
                <a:r>
                  <a:rPr lang="zh-CN" altLang="en-US" dirty="0"/>
                  <a:t> </a:t>
                </a:r>
                <a:r>
                  <a:rPr lang="en-US" altLang="zh-CN" dirty="0"/>
                  <a:t>learning</a:t>
                </a:r>
                <a:r>
                  <a:rPr lang="zh-CN" altLang="en-US" dirty="0"/>
                  <a:t> </a:t>
                </a:r>
                <a:r>
                  <a:rPr lang="en-US" altLang="zh-CN" dirty="0"/>
                  <a:t>rate</a:t>
                </a:r>
                <a:r>
                  <a:rPr lang="zh-CN" altLang="en-US" dirty="0"/>
                  <a:t> </a:t>
                </a:r>
                <a:r>
                  <a:rPr lang="en-US" altLang="zh-CN" dirty="0"/>
                  <a:t>range</a:t>
                </a:r>
              </a:p>
              <a:p>
                <a:pPr marL="0" indent="0">
                  <a:buNone/>
                </a:pPr>
                <a:r>
                  <a:rPr lang="zh-CN" altLang="en-US" dirty="0"/>
                  <a:t>     </a:t>
                </a:r>
                <a:r>
                  <a:rPr lang="en-US" altLang="zh-CN" dirty="0"/>
                  <a:t>where</a:t>
                </a:r>
                <a:r>
                  <a:rPr lang="zh-CN" altLang="en-US" dirty="0"/>
                  <a:t> </a:t>
                </a:r>
                <a:r>
                  <a:rPr lang="en-US" altLang="zh-CN" dirty="0"/>
                  <a:t>loss</a:t>
                </a:r>
                <a:r>
                  <a:rPr lang="zh-CN" altLang="en-US" dirty="0"/>
                  <a:t> </a:t>
                </a:r>
                <a:r>
                  <a:rPr lang="en-US" altLang="zh-CN" dirty="0"/>
                  <a:t>decreases</a:t>
                </a:r>
                <a:r>
                  <a:rPr lang="zh-CN" altLang="en-US" dirty="0"/>
                  <a:t> </a:t>
                </a:r>
                <a:r>
                  <a:rPr lang="en-US" altLang="zh-CN" dirty="0"/>
                  <a:t>most</a:t>
                </a:r>
                <a:r>
                  <a:rPr lang="zh-CN" altLang="en-US" dirty="0"/>
                  <a:t> </a:t>
                </a:r>
                <a:r>
                  <a:rPr lang="en-US" altLang="zh-CN" dirty="0"/>
                  <a:t>rapidly.</a:t>
                </a:r>
                <a:r>
                  <a:rPr lang="zh-CN" altLang="en-US" dirty="0"/>
                  <a:t> </a:t>
                </a:r>
                <a:endParaRPr lang="en-US" altLang="zh-CN" dirty="0"/>
              </a:p>
            </p:txBody>
          </p:sp>
        </mc:Choice>
        <mc:Fallback>
          <p:sp>
            <p:nvSpPr>
              <p:cNvPr id="3" name="Content Placeholder 2">
                <a:extLst>
                  <a:ext uri="{FF2B5EF4-FFF2-40B4-BE49-F238E27FC236}">
                    <a16:creationId xmlns:a16="http://schemas.microsoft.com/office/drawing/2014/main" id="{BF5ABF71-7884-DA46-A2A4-61A7AEFB596E}"/>
                  </a:ext>
                </a:extLst>
              </p:cNvPr>
              <p:cNvSpPr>
                <a:spLocks noGrp="1" noRot="1" noChangeAspect="1" noMove="1" noResize="1" noEditPoints="1" noAdjustHandles="1" noChangeArrowheads="1" noChangeShapeType="1" noTextEdit="1"/>
              </p:cNvSpPr>
              <p:nvPr>
                <p:ph idx="1"/>
              </p:nvPr>
            </p:nvSpPr>
            <p:spPr>
              <a:xfrm>
                <a:off x="646111" y="2662520"/>
                <a:ext cx="8946541" cy="3623886"/>
              </a:xfrm>
              <a:blipFill>
                <a:blip r:embed="rId2"/>
                <a:stretch>
                  <a:fillRect l="-283" t="-1049"/>
                </a:stretch>
              </a:blipFill>
            </p:spPr>
            <p:txBody>
              <a:bodyPr/>
              <a:lstStyle/>
              <a:p>
                <a:r>
                  <a:rPr lang="en-US">
                    <a:noFill/>
                  </a:rPr>
                  <a:t> </a:t>
                </a:r>
              </a:p>
            </p:txBody>
          </p:sp>
        </mc:Fallback>
      </mc:AlternateContent>
      <p:pic>
        <p:nvPicPr>
          <p:cNvPr id="5" name="Picture 4" descr="Chart&#10;&#10;Description automatically generated">
            <a:extLst>
              <a:ext uri="{FF2B5EF4-FFF2-40B4-BE49-F238E27FC236}">
                <a16:creationId xmlns:a16="http://schemas.microsoft.com/office/drawing/2014/main" id="{3B5C64E6-ED11-7B43-8626-E4B89F6AB6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619" y="2382715"/>
            <a:ext cx="5758202" cy="3374223"/>
          </a:xfrm>
          <a:prstGeom prst="rect">
            <a:avLst/>
          </a:prstGeom>
        </p:spPr>
      </p:pic>
    </p:spTree>
    <p:extLst>
      <p:ext uri="{BB962C8B-B14F-4D97-AF65-F5344CB8AC3E}">
        <p14:creationId xmlns:p14="http://schemas.microsoft.com/office/powerpoint/2010/main" val="4257038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955B-D12E-B445-9FF5-B853506B3562}"/>
              </a:ext>
            </a:extLst>
          </p:cNvPr>
          <p:cNvSpPr>
            <a:spLocks noGrp="1"/>
          </p:cNvSpPr>
          <p:nvPr>
            <p:ph type="title"/>
          </p:nvPr>
        </p:nvSpPr>
        <p:spPr/>
        <p:txBody>
          <a:bodyPr/>
          <a:lstStyle/>
          <a:p>
            <a:r>
              <a:rPr lang="en-US" cap="all" dirty="0"/>
              <a:t>Model Training and tuning</a:t>
            </a:r>
            <a:br>
              <a:rPr lang="en-US" cap="all" dirty="0"/>
            </a:br>
            <a:r>
              <a:rPr lang="en-US" cap="all" dirty="0"/>
              <a:t>	</a:t>
            </a:r>
            <a:r>
              <a:rPr lang="en-US" sz="4400" dirty="0"/>
              <a:t> </a:t>
            </a:r>
            <a:r>
              <a:rPr lang="en-US" sz="2800" dirty="0"/>
              <a:t>4) Fine Tuning </a:t>
            </a:r>
          </a:p>
        </p:txBody>
      </p:sp>
      <p:pic>
        <p:nvPicPr>
          <p:cNvPr id="7" name="Picture 6" descr="Chart, line chart&#10;&#10;Description automatically generated">
            <a:extLst>
              <a:ext uri="{FF2B5EF4-FFF2-40B4-BE49-F238E27FC236}">
                <a16:creationId xmlns:a16="http://schemas.microsoft.com/office/drawing/2014/main" id="{7EE0C7A3-F5C2-5D42-84A2-1F7F03DF30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3" t="3247" r="173" b="1587"/>
          <a:stretch/>
        </p:blipFill>
        <p:spPr bwMode="auto">
          <a:xfrm>
            <a:off x="6096000" y="3917774"/>
            <a:ext cx="4838998" cy="2807751"/>
          </a:xfrm>
          <a:prstGeom prst="rect">
            <a:avLst/>
          </a:prstGeom>
          <a:ln>
            <a:noFill/>
          </a:ln>
          <a:extLst>
            <a:ext uri="{53640926-AAD7-44D8-BBD7-CCE9431645EC}">
              <a14:shadowObscured xmlns:a14="http://schemas.microsoft.com/office/drawing/2010/main"/>
            </a:ext>
          </a:extLst>
        </p:spPr>
      </p:pic>
      <p:pic>
        <p:nvPicPr>
          <p:cNvPr id="8" name="Picture 7" descr="Chart, line chart&#10;&#10;Description automatically generated">
            <a:extLst>
              <a:ext uri="{FF2B5EF4-FFF2-40B4-BE49-F238E27FC236}">
                <a16:creationId xmlns:a16="http://schemas.microsoft.com/office/drawing/2014/main" id="{7C1936CB-AB26-1340-A73D-1A970157DE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48"/>
          <a:stretch/>
        </p:blipFill>
        <p:spPr bwMode="auto">
          <a:xfrm>
            <a:off x="6095999" y="1346663"/>
            <a:ext cx="4834643" cy="2681478"/>
          </a:xfrm>
          <a:prstGeom prst="rect">
            <a:avLst/>
          </a:prstGeom>
          <a:ln>
            <a:noFill/>
          </a:ln>
          <a:extLst>
            <a:ext uri="{53640926-AAD7-44D8-BBD7-CCE9431645EC}">
              <a14:shadowObscured xmlns:a14="http://schemas.microsoft.com/office/drawing/2010/main"/>
            </a:ext>
          </a:extLst>
        </p:spPr>
      </p:pic>
      <p:sp>
        <p:nvSpPr>
          <p:cNvPr id="6" name="Text Box 39">
            <a:extLst>
              <a:ext uri="{FF2B5EF4-FFF2-40B4-BE49-F238E27FC236}">
                <a16:creationId xmlns:a16="http://schemas.microsoft.com/office/drawing/2014/main" id="{8F31A7D1-508D-524C-A912-495431F338AD}"/>
              </a:ext>
            </a:extLst>
          </p:cNvPr>
          <p:cNvSpPr txBox="1"/>
          <p:nvPr/>
        </p:nvSpPr>
        <p:spPr>
          <a:xfrm>
            <a:off x="7295903" y="1341882"/>
            <a:ext cx="2423160" cy="2279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457200" marR="0" indent="-228600">
              <a:spcBef>
                <a:spcPts val="0"/>
              </a:spcBef>
              <a:spcAft>
                <a:spcPts val="0"/>
              </a:spcAft>
            </a:pPr>
            <a:r>
              <a:rPr lang="zh-CN" altLang="en-US" sz="800" dirty="0">
                <a:solidFill>
                  <a:schemeClr val="bg1"/>
                </a:solidFill>
                <a:effectLst/>
                <a:latin typeface="+mj-lt"/>
                <a:ea typeface="Times New Roman" panose="02020603050405020304" pitchFamily="18" charset="0"/>
              </a:rPr>
              <a:t> </a:t>
            </a:r>
            <a:r>
              <a:rPr lang="en-US" altLang="zh-CN" sz="800" dirty="0">
                <a:solidFill>
                  <a:schemeClr val="bg1"/>
                </a:solidFill>
                <a:effectLst/>
                <a:latin typeface="+mj-lt"/>
                <a:ea typeface="Times New Roman" panose="02020603050405020304" pitchFamily="18" charset="0"/>
              </a:rPr>
              <a:t>(a)</a:t>
            </a:r>
            <a:r>
              <a:rPr lang="zh-CN" altLang="en-US" sz="800" dirty="0">
                <a:solidFill>
                  <a:schemeClr val="bg1"/>
                </a:solidFill>
                <a:effectLst/>
                <a:latin typeface="+mj-lt"/>
                <a:ea typeface="Times New Roman" panose="02020603050405020304" pitchFamily="18" charset="0"/>
              </a:rPr>
              <a:t>  </a:t>
            </a:r>
            <a:r>
              <a:rPr lang="en-US" sz="800" dirty="0">
                <a:solidFill>
                  <a:schemeClr val="bg1"/>
                </a:solidFill>
                <a:effectLst/>
                <a:latin typeface="+mj-lt"/>
                <a:ea typeface="Times New Roman" panose="02020603050405020304" pitchFamily="18" charset="0"/>
              </a:rPr>
              <a:t>Train Loss &amp;  Validation Loss</a:t>
            </a:r>
            <a:endParaRPr lang="en-US" sz="1200" dirty="0">
              <a:solidFill>
                <a:schemeClr val="bg1"/>
              </a:solidFill>
              <a:effectLst/>
              <a:latin typeface="+mj-lt"/>
              <a:ea typeface="Times New Roman" panose="02020603050405020304" pitchFamily="18" charset="0"/>
            </a:endParaRPr>
          </a:p>
        </p:txBody>
      </p:sp>
      <p:sp>
        <p:nvSpPr>
          <p:cNvPr id="5" name="Text Box 40">
            <a:extLst>
              <a:ext uri="{FF2B5EF4-FFF2-40B4-BE49-F238E27FC236}">
                <a16:creationId xmlns:a16="http://schemas.microsoft.com/office/drawing/2014/main" id="{1D5B58B7-1019-CF48-9749-6D2F4003081E}"/>
              </a:ext>
            </a:extLst>
          </p:cNvPr>
          <p:cNvSpPr txBox="1"/>
          <p:nvPr/>
        </p:nvSpPr>
        <p:spPr>
          <a:xfrm>
            <a:off x="7295903" y="3966422"/>
            <a:ext cx="2423160" cy="2279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marR="0">
              <a:spcBef>
                <a:spcPts val="0"/>
              </a:spcBef>
              <a:spcAft>
                <a:spcPts val="0"/>
              </a:spcAft>
            </a:pPr>
            <a:r>
              <a:rPr lang="zh-CN" altLang="en-US" sz="800" dirty="0">
                <a:solidFill>
                  <a:schemeClr val="bg1"/>
                </a:solidFill>
                <a:effectLst/>
                <a:latin typeface="Calibri" panose="020F0502020204030204" pitchFamily="34" charset="0"/>
                <a:ea typeface="Times New Roman" panose="02020603050405020304" pitchFamily="18" charset="0"/>
              </a:rPr>
              <a:t>     </a:t>
            </a:r>
            <a:r>
              <a:rPr lang="en-US" sz="800" dirty="0">
                <a:solidFill>
                  <a:schemeClr val="bg1"/>
                </a:solidFill>
                <a:effectLst/>
                <a:latin typeface="Calibri" panose="020F0502020204030204" pitchFamily="34" charset="0"/>
                <a:ea typeface="Times New Roman" panose="02020603050405020304" pitchFamily="18" charset="0"/>
              </a:rPr>
              <a:t>(b) QWK score On the Validation Set</a:t>
            </a:r>
            <a:endParaRPr lang="en-US" sz="1200" dirty="0">
              <a:solidFill>
                <a:schemeClr val="bg1"/>
              </a:solidFill>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270F215-98DD-044C-863E-DAD68E34A79A}"/>
                  </a:ext>
                </a:extLst>
              </p:cNvPr>
              <p:cNvSpPr txBox="1"/>
              <p:nvPr/>
            </p:nvSpPr>
            <p:spPr>
              <a:xfrm>
                <a:off x="1194434" y="1948846"/>
                <a:ext cx="3994151" cy="1788182"/>
              </a:xfrm>
              <a:prstGeom prst="rect">
                <a:avLst/>
              </a:prstGeom>
              <a:noFill/>
            </p:spPr>
            <p:txBody>
              <a:bodyPr wrap="square">
                <a:spAutoFit/>
              </a:bodyPr>
              <a:lstStyle/>
              <a:p>
                <a:pPr/>
                <a:r>
                  <a:rPr lang="en-US" sz="2000" dirty="0"/>
                  <a:t>Some Setups</a:t>
                </a:r>
              </a:p>
              <a:p>
                <a:pPr/>
                <a:endParaRPr lang="en-US" dirty="0"/>
              </a:p>
              <a:p>
                <a:pPr marL="285750" indent="-285750">
                  <a:buFont typeface="Arial" panose="020B0604020202020204" pitchFamily="34" charset="0"/>
                  <a:buChar char="•"/>
                </a:pPr>
                <a:r>
                  <a:rPr lang="en-US" dirty="0"/>
                  <a:t>Learning Rate: </a:t>
                </a:r>
                <a14:m>
                  <m:oMath xmlns:m="http://schemas.openxmlformats.org/officeDocument/2006/math">
                    <m:r>
                      <a:rPr lang="en-US" smtClean="0">
                        <a:latin typeface="Cambria Math" panose="02040503050406030204" pitchFamily="18" charset="0"/>
                      </a:rPr>
                      <m:t>6</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𝑒</m:t>
                        </m:r>
                      </m:e>
                      <m:sup>
                        <m:r>
                          <a:rPr lang="en-US" i="0">
                            <a:latin typeface="Cambria Math" panose="02040503050406030204" pitchFamily="18" charset="0"/>
                          </a:rPr>
                          <m:t>−5</m:t>
                        </m:r>
                      </m:sup>
                    </m:sSup>
                  </m:oMath>
                </a14:m>
                <a:endParaRPr lang="en-US" dirty="0"/>
              </a:p>
              <a:p>
                <a:pPr marL="285750" indent="-285750">
                  <a:buFont typeface="Arial" panose="020B0604020202020204" pitchFamily="34" charset="0"/>
                  <a:buChar char="•"/>
                </a:pPr>
                <a:r>
                  <a:rPr lang="en-US" dirty="0"/>
                  <a:t>Decay Rate: 0.5 </a:t>
                </a:r>
              </a:p>
              <a:p>
                <a:pPr marL="285750" indent="-285750">
                  <a:buFont typeface="Arial" panose="020B0604020202020204" pitchFamily="34" charset="0"/>
                  <a:buChar char="•"/>
                </a:pPr>
                <a:r>
                  <a:rPr lang="en-US" dirty="0"/>
                  <a:t>Epochs: 30</a:t>
                </a:r>
              </a:p>
              <a:p>
                <a:pPr marL="285750" indent="-285750">
                  <a:buFont typeface="Arial" panose="020B0604020202020204" pitchFamily="34" charset="0"/>
                  <a:buChar char="•"/>
                </a:pPr>
                <a:r>
                  <a:rPr lang="en-US" dirty="0"/>
                  <a:t>Early Stopping Monitor: val_loss</a:t>
                </a:r>
              </a:p>
            </p:txBody>
          </p:sp>
        </mc:Choice>
        <mc:Fallback>
          <p:sp>
            <p:nvSpPr>
              <p:cNvPr id="12" name="TextBox 11">
                <a:extLst>
                  <a:ext uri="{FF2B5EF4-FFF2-40B4-BE49-F238E27FC236}">
                    <a16:creationId xmlns:a16="http://schemas.microsoft.com/office/drawing/2014/main" id="{1270F215-98DD-044C-863E-DAD68E34A79A}"/>
                  </a:ext>
                </a:extLst>
              </p:cNvPr>
              <p:cNvSpPr txBox="1">
                <a:spLocks noRot="1" noChangeAspect="1" noMove="1" noResize="1" noEditPoints="1" noAdjustHandles="1" noChangeArrowheads="1" noChangeShapeType="1" noTextEdit="1"/>
              </p:cNvSpPr>
              <p:nvPr/>
            </p:nvSpPr>
            <p:spPr>
              <a:xfrm>
                <a:off x="1194434" y="1948846"/>
                <a:ext cx="3994151" cy="1788182"/>
              </a:xfrm>
              <a:prstGeom prst="rect">
                <a:avLst/>
              </a:prstGeom>
              <a:blipFill>
                <a:blip r:embed="rId4"/>
                <a:stretch>
                  <a:fillRect l="-1905" t="-2113" b="-4225"/>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A096EB1-C43F-ED4A-A6DC-F7863BA06E5F}"/>
              </a:ext>
            </a:extLst>
          </p:cNvPr>
          <p:cNvSpPr txBox="1"/>
          <p:nvPr/>
        </p:nvSpPr>
        <p:spPr>
          <a:xfrm>
            <a:off x="1110419" y="4194387"/>
            <a:ext cx="4385629" cy="2339102"/>
          </a:xfrm>
          <a:prstGeom prst="rect">
            <a:avLst/>
          </a:prstGeom>
          <a:noFill/>
        </p:spPr>
        <p:txBody>
          <a:bodyPr wrap="square">
            <a:spAutoFit/>
          </a:bodyPr>
          <a:lstStyle/>
          <a:p>
            <a:r>
              <a:rPr lang="en-US" sz="2000" dirty="0">
                <a:solidFill>
                  <a:schemeClr val="accent2"/>
                </a:solidFill>
              </a:rPr>
              <a:t>Candidate Model 1</a:t>
            </a:r>
          </a:p>
          <a:p>
            <a:r>
              <a:rPr lang="en-US" dirty="0"/>
              <a:t>Val_loss achieves the best at the 9th epoch and the corresponding QWK score reaches its first peak after a rapid climb</a:t>
            </a:r>
          </a:p>
          <a:p>
            <a:endParaRPr lang="en-US" dirty="0"/>
          </a:p>
          <a:p>
            <a:pPr/>
            <a:r>
              <a:rPr lang="en-US" dirty="0"/>
              <a:t>The gap starts diverging after the 9</a:t>
            </a:r>
            <a:r>
              <a:rPr lang="en-US" baseline="30000" dirty="0"/>
              <a:t>th</a:t>
            </a:r>
            <a:r>
              <a:rPr lang="en-US" dirty="0"/>
              <a:t> </a:t>
            </a:r>
          </a:p>
          <a:p>
            <a:pPr/>
            <a:r>
              <a:rPr lang="en-US" dirty="0"/>
              <a:t>epoch.</a:t>
            </a:r>
          </a:p>
        </p:txBody>
      </p:sp>
    </p:spTree>
    <p:extLst>
      <p:ext uri="{BB962C8B-B14F-4D97-AF65-F5344CB8AC3E}">
        <p14:creationId xmlns:p14="http://schemas.microsoft.com/office/powerpoint/2010/main" val="425882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2961-FD07-F449-B672-512DEFAE065D}"/>
              </a:ext>
            </a:extLst>
          </p:cNvPr>
          <p:cNvSpPr>
            <a:spLocks noGrp="1"/>
          </p:cNvSpPr>
          <p:nvPr>
            <p:ph type="title"/>
          </p:nvPr>
        </p:nvSpPr>
        <p:spPr/>
        <p:txBody>
          <a:bodyPr/>
          <a:lstStyle/>
          <a:p>
            <a:r>
              <a:rPr lang="en-US" cap="all" dirty="0"/>
              <a:t>Model Training and tuning</a:t>
            </a:r>
            <a:br>
              <a:rPr lang="en-US" cap="all" dirty="0"/>
            </a:br>
            <a:r>
              <a:rPr lang="en-US" cap="all" dirty="0"/>
              <a:t>	</a:t>
            </a:r>
            <a:r>
              <a:rPr lang="en-US" sz="4400" dirty="0"/>
              <a:t> </a:t>
            </a:r>
            <a:r>
              <a:rPr lang="en-US" sz="2800" dirty="0"/>
              <a:t>5) Candidate Model 2</a:t>
            </a:r>
            <a:endParaRPr lang="en-US" dirty="0"/>
          </a:p>
        </p:txBody>
      </p:sp>
      <p:sp>
        <p:nvSpPr>
          <p:cNvPr id="3" name="Content Placeholder 2">
            <a:extLst>
              <a:ext uri="{FF2B5EF4-FFF2-40B4-BE49-F238E27FC236}">
                <a16:creationId xmlns:a16="http://schemas.microsoft.com/office/drawing/2014/main" id="{BDA2FE2F-F819-AD4D-872E-B7B2B0EDDE66}"/>
              </a:ext>
            </a:extLst>
          </p:cNvPr>
          <p:cNvSpPr>
            <a:spLocks noGrp="1"/>
          </p:cNvSpPr>
          <p:nvPr>
            <p:ph idx="1"/>
          </p:nvPr>
        </p:nvSpPr>
        <p:spPr>
          <a:xfrm>
            <a:off x="1622730" y="2052918"/>
            <a:ext cx="4473270" cy="4538382"/>
          </a:xfrm>
        </p:spPr>
        <p:txBody>
          <a:bodyPr>
            <a:normAutofit fontScale="92500" lnSpcReduction="10000"/>
          </a:bodyPr>
          <a:lstStyle/>
          <a:p>
            <a:pPr marL="0" indent="0">
              <a:buNone/>
            </a:pPr>
            <a:r>
              <a:rPr lang="en-US" sz="1900" dirty="0">
                <a:latin typeface="+mn-lt"/>
              </a:rPr>
              <a:t>Our dataset was imbalanced as mentioned above, so I was interested in if adding more weights to minorities would lead to better results. </a:t>
            </a:r>
          </a:p>
          <a:p>
            <a:pPr marL="0" indent="0">
              <a:buNone/>
            </a:pPr>
            <a:endParaRPr lang="en-US" sz="1800" dirty="0">
              <a:latin typeface="+mn-lt"/>
            </a:endParaRPr>
          </a:p>
          <a:p>
            <a:pPr marL="0" indent="0">
              <a:buNone/>
            </a:pPr>
            <a:r>
              <a:rPr lang="en-US" sz="2200" dirty="0">
                <a:solidFill>
                  <a:schemeClr val="accent2"/>
                </a:solidFill>
                <a:latin typeface="+mn-lt"/>
              </a:rPr>
              <a:t>	  Candidate Model 1:</a:t>
            </a:r>
          </a:p>
          <a:p>
            <a:pPr marL="0" indent="0">
              <a:buNone/>
            </a:pPr>
            <a:r>
              <a:rPr lang="en-US" sz="1800" dirty="0">
                <a:latin typeface="+mn-lt"/>
              </a:rPr>
              <a:t>  Averaged Cross-Entropy Loss 	Function</a:t>
            </a:r>
          </a:p>
          <a:p>
            <a:pPr marL="0" indent="0">
              <a:buNone/>
            </a:pPr>
            <a:r>
              <a:rPr lang="en-US" sz="2200" dirty="0">
                <a:solidFill>
                  <a:schemeClr val="accent2"/>
                </a:solidFill>
                <a:latin typeface="+mn-lt"/>
              </a:rPr>
              <a:t>	  Candidate Model 2:</a:t>
            </a:r>
          </a:p>
          <a:p>
            <a:pPr marL="0" indent="0">
              <a:buNone/>
            </a:pPr>
            <a:r>
              <a:rPr lang="en-US" sz="1800" dirty="0">
                <a:latin typeface="+mn-lt"/>
              </a:rPr>
              <a:t> Weighted Cross-Entropy Loss Function</a:t>
            </a:r>
          </a:p>
          <a:p>
            <a:pPr marL="0" indent="0">
              <a:buNone/>
            </a:pPr>
            <a:endParaRPr lang="en-US" sz="1900" dirty="0">
              <a:solidFill>
                <a:schemeClr val="accent2"/>
              </a:solidFill>
              <a:latin typeface="+mn-lt"/>
            </a:endParaRPr>
          </a:p>
          <a:p>
            <a:pPr marL="0" indent="0">
              <a:buNone/>
            </a:pPr>
            <a:r>
              <a:rPr lang="en-US" sz="1900" dirty="0">
                <a:latin typeface="+mn-lt"/>
              </a:rPr>
              <a:t>Best val_loss at the 18</a:t>
            </a:r>
            <a:r>
              <a:rPr lang="en-US" sz="1900" baseline="30000" dirty="0">
                <a:latin typeface="+mn-lt"/>
              </a:rPr>
              <a:t>th</a:t>
            </a:r>
            <a:r>
              <a:rPr lang="en-US" sz="1900" dirty="0">
                <a:latin typeface="+mn-lt"/>
              </a:rPr>
              <a:t> epoch. Results is getting stable after 11</a:t>
            </a:r>
            <a:r>
              <a:rPr lang="en-US" sz="1900" baseline="30000" dirty="0">
                <a:latin typeface="+mn-lt"/>
              </a:rPr>
              <a:t>th</a:t>
            </a:r>
            <a:r>
              <a:rPr lang="en-US" sz="1900" dirty="0">
                <a:latin typeface="+mn-lt"/>
              </a:rPr>
              <a:t> epoch though.</a:t>
            </a:r>
          </a:p>
        </p:txBody>
      </p:sp>
      <p:sp>
        <p:nvSpPr>
          <p:cNvPr id="6" name="TextBox 5">
            <a:extLst>
              <a:ext uri="{FF2B5EF4-FFF2-40B4-BE49-F238E27FC236}">
                <a16:creationId xmlns:a16="http://schemas.microsoft.com/office/drawing/2014/main" id="{55C07356-A41E-6A43-91BA-E679C59AB8B9}"/>
              </a:ext>
            </a:extLst>
          </p:cNvPr>
          <p:cNvSpPr txBox="1"/>
          <p:nvPr/>
        </p:nvSpPr>
        <p:spPr>
          <a:xfrm>
            <a:off x="6272827" y="2891738"/>
            <a:ext cx="554960" cy="461665"/>
          </a:xfrm>
          <a:prstGeom prst="rect">
            <a:avLst/>
          </a:prstGeom>
          <a:noFill/>
        </p:spPr>
        <p:txBody>
          <a:bodyPr wrap="none" rtlCol="0">
            <a:spAutoFit/>
          </a:bodyPr>
          <a:lstStyle/>
          <a:p>
            <a:r>
              <a:rPr lang="en-US" sz="2400" dirty="0"/>
              <a:t>VS</a:t>
            </a:r>
          </a:p>
        </p:txBody>
      </p:sp>
      <p:pic>
        <p:nvPicPr>
          <p:cNvPr id="12" name="Picture 11">
            <a:extLst>
              <a:ext uri="{FF2B5EF4-FFF2-40B4-BE49-F238E27FC236}">
                <a16:creationId xmlns:a16="http://schemas.microsoft.com/office/drawing/2014/main" id="{27BD0F26-9C77-4E43-A329-219A2049D90A}"/>
              </a:ext>
            </a:extLst>
          </p:cNvPr>
          <p:cNvPicPr>
            <a:picLocks noChangeAspect="1"/>
          </p:cNvPicPr>
          <p:nvPr/>
        </p:nvPicPr>
        <p:blipFill>
          <a:blip r:embed="rId2"/>
          <a:stretch>
            <a:fillRect/>
          </a:stretch>
        </p:blipFill>
        <p:spPr>
          <a:xfrm>
            <a:off x="6371632" y="1342243"/>
            <a:ext cx="4612142" cy="2681478"/>
          </a:xfrm>
          <a:prstGeom prst="rect">
            <a:avLst/>
          </a:prstGeom>
        </p:spPr>
      </p:pic>
      <p:pic>
        <p:nvPicPr>
          <p:cNvPr id="13" name="Picture 12">
            <a:extLst>
              <a:ext uri="{FF2B5EF4-FFF2-40B4-BE49-F238E27FC236}">
                <a16:creationId xmlns:a16="http://schemas.microsoft.com/office/drawing/2014/main" id="{1DC7826F-F64D-1249-8164-17EF7C05A1F6}"/>
              </a:ext>
            </a:extLst>
          </p:cNvPr>
          <p:cNvPicPr>
            <a:picLocks noChangeAspect="1"/>
          </p:cNvPicPr>
          <p:nvPr/>
        </p:nvPicPr>
        <p:blipFill>
          <a:blip r:embed="rId3"/>
          <a:stretch>
            <a:fillRect/>
          </a:stretch>
        </p:blipFill>
        <p:spPr>
          <a:xfrm>
            <a:off x="6346633" y="4021541"/>
            <a:ext cx="4637142" cy="2681478"/>
          </a:xfrm>
          <a:prstGeom prst="rect">
            <a:avLst/>
          </a:prstGeom>
        </p:spPr>
      </p:pic>
      <p:sp>
        <p:nvSpPr>
          <p:cNvPr id="15" name="Text Box 39">
            <a:extLst>
              <a:ext uri="{FF2B5EF4-FFF2-40B4-BE49-F238E27FC236}">
                <a16:creationId xmlns:a16="http://schemas.microsoft.com/office/drawing/2014/main" id="{9131537E-D8F4-E240-BB80-DE813DBB31E7}"/>
              </a:ext>
            </a:extLst>
          </p:cNvPr>
          <p:cNvSpPr txBox="1"/>
          <p:nvPr/>
        </p:nvSpPr>
        <p:spPr>
          <a:xfrm>
            <a:off x="7388891" y="1341882"/>
            <a:ext cx="2423160" cy="2279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457200" marR="0" indent="-228600">
              <a:spcBef>
                <a:spcPts val="0"/>
              </a:spcBef>
              <a:spcAft>
                <a:spcPts val="0"/>
              </a:spcAft>
            </a:pPr>
            <a:r>
              <a:rPr lang="zh-CN" altLang="en-US" sz="800" dirty="0">
                <a:solidFill>
                  <a:schemeClr val="bg1"/>
                </a:solidFill>
                <a:effectLst/>
                <a:latin typeface="+mj-lt"/>
                <a:ea typeface="Times New Roman" panose="02020603050405020304" pitchFamily="18" charset="0"/>
              </a:rPr>
              <a:t> </a:t>
            </a:r>
            <a:r>
              <a:rPr lang="en-US" altLang="zh-CN" sz="800" dirty="0">
                <a:solidFill>
                  <a:schemeClr val="bg1"/>
                </a:solidFill>
                <a:effectLst/>
                <a:latin typeface="+mj-lt"/>
                <a:ea typeface="Times New Roman" panose="02020603050405020304" pitchFamily="18" charset="0"/>
              </a:rPr>
              <a:t>(a)</a:t>
            </a:r>
            <a:r>
              <a:rPr lang="zh-CN" altLang="en-US" sz="800" dirty="0">
                <a:solidFill>
                  <a:schemeClr val="bg1"/>
                </a:solidFill>
                <a:effectLst/>
                <a:latin typeface="+mj-lt"/>
                <a:ea typeface="Times New Roman" panose="02020603050405020304" pitchFamily="18" charset="0"/>
              </a:rPr>
              <a:t>  </a:t>
            </a:r>
            <a:r>
              <a:rPr lang="en-US" sz="800" dirty="0">
                <a:solidFill>
                  <a:schemeClr val="bg1"/>
                </a:solidFill>
                <a:effectLst/>
                <a:latin typeface="+mj-lt"/>
                <a:ea typeface="Times New Roman" panose="02020603050405020304" pitchFamily="18" charset="0"/>
              </a:rPr>
              <a:t>Train Loss &amp;  Validation Loss</a:t>
            </a:r>
            <a:endParaRPr lang="en-US" sz="1200" dirty="0">
              <a:solidFill>
                <a:schemeClr val="bg1"/>
              </a:solidFill>
              <a:effectLst/>
              <a:latin typeface="+mj-lt"/>
              <a:ea typeface="Times New Roman" panose="02020603050405020304" pitchFamily="18" charset="0"/>
            </a:endParaRPr>
          </a:p>
        </p:txBody>
      </p:sp>
      <p:sp>
        <p:nvSpPr>
          <p:cNvPr id="16" name="Text Box 40">
            <a:extLst>
              <a:ext uri="{FF2B5EF4-FFF2-40B4-BE49-F238E27FC236}">
                <a16:creationId xmlns:a16="http://schemas.microsoft.com/office/drawing/2014/main" id="{75D771ED-4D4E-5D4A-90BC-D32FC45987E9}"/>
              </a:ext>
            </a:extLst>
          </p:cNvPr>
          <p:cNvSpPr txBox="1"/>
          <p:nvPr/>
        </p:nvSpPr>
        <p:spPr>
          <a:xfrm>
            <a:off x="7388891" y="3966422"/>
            <a:ext cx="2423160" cy="2279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28600" marR="0">
              <a:spcBef>
                <a:spcPts val="0"/>
              </a:spcBef>
              <a:spcAft>
                <a:spcPts val="0"/>
              </a:spcAft>
            </a:pPr>
            <a:r>
              <a:rPr lang="zh-CN" altLang="en-US" sz="800" dirty="0">
                <a:solidFill>
                  <a:schemeClr val="bg1"/>
                </a:solidFill>
                <a:effectLst/>
                <a:latin typeface="Calibri" panose="020F0502020204030204" pitchFamily="34" charset="0"/>
                <a:ea typeface="Times New Roman" panose="02020603050405020304" pitchFamily="18" charset="0"/>
              </a:rPr>
              <a:t>     </a:t>
            </a:r>
            <a:r>
              <a:rPr lang="en-US" sz="800" dirty="0">
                <a:solidFill>
                  <a:schemeClr val="bg1"/>
                </a:solidFill>
                <a:effectLst/>
                <a:latin typeface="Calibri" panose="020F0502020204030204" pitchFamily="34" charset="0"/>
                <a:ea typeface="Times New Roman" panose="02020603050405020304" pitchFamily="18" charset="0"/>
              </a:rPr>
              <a:t>(b) QWK score On the Validation Set</a:t>
            </a:r>
            <a:endParaRPr lang="en-US" sz="1200" dirty="0">
              <a:solidFill>
                <a:schemeClr val="bg1"/>
              </a:solidFill>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650EC842-76AF-A04E-BCE5-7723326F4F06}"/>
              </a:ext>
            </a:extLst>
          </p:cNvPr>
          <p:cNvSpPr txBox="1"/>
          <p:nvPr/>
        </p:nvSpPr>
        <p:spPr>
          <a:xfrm>
            <a:off x="1107674" y="4057403"/>
            <a:ext cx="522900" cy="523220"/>
          </a:xfrm>
          <a:prstGeom prst="rect">
            <a:avLst/>
          </a:prstGeom>
          <a:noFill/>
        </p:spPr>
        <p:txBody>
          <a:bodyPr vert="horz" wrap="none" rtlCol="0">
            <a:spAutoFit/>
          </a:bodyPr>
          <a:lstStyle/>
          <a:p>
            <a:r>
              <a:rPr lang="en-US" sz="2800" dirty="0"/>
              <a:t>vs</a:t>
            </a:r>
          </a:p>
        </p:txBody>
      </p:sp>
      <p:cxnSp>
        <p:nvCxnSpPr>
          <p:cNvPr id="21" name="Straight Connector 20">
            <a:extLst>
              <a:ext uri="{FF2B5EF4-FFF2-40B4-BE49-F238E27FC236}">
                <a16:creationId xmlns:a16="http://schemas.microsoft.com/office/drawing/2014/main" id="{59B5132A-7989-874D-A614-C1F632D875AA}"/>
              </a:ext>
            </a:extLst>
          </p:cNvPr>
          <p:cNvCxnSpPr>
            <a:cxnSpLocks/>
            <a:endCxn id="17" idx="0"/>
          </p:cNvCxnSpPr>
          <p:nvPr/>
        </p:nvCxnSpPr>
        <p:spPr>
          <a:xfrm>
            <a:off x="1369124" y="3690257"/>
            <a:ext cx="0" cy="36714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93C38FAA-8C06-D844-8DA2-6322871EB30E}"/>
              </a:ext>
            </a:extLst>
          </p:cNvPr>
          <p:cNvCxnSpPr>
            <a:cxnSpLocks/>
          </p:cNvCxnSpPr>
          <p:nvPr/>
        </p:nvCxnSpPr>
        <p:spPr>
          <a:xfrm>
            <a:off x="1369124" y="4574352"/>
            <a:ext cx="0" cy="373205"/>
          </a:xfrm>
          <a:prstGeom prst="line">
            <a:avLst/>
          </a:prstGeom>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58574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11AFE-8DE3-4648-9690-C6006CD3F46F}"/>
              </a:ext>
            </a:extLst>
          </p:cNvPr>
          <p:cNvSpPr>
            <a:spLocks noGrp="1"/>
          </p:cNvSpPr>
          <p:nvPr>
            <p:ph type="title"/>
          </p:nvPr>
        </p:nvSpPr>
        <p:spPr/>
        <p:txBody>
          <a:bodyPr/>
          <a:lstStyle/>
          <a:p>
            <a:r>
              <a:rPr lang="en-US" cap="all" dirty="0"/>
              <a:t>Model EVALUATION</a:t>
            </a:r>
            <a:br>
              <a:rPr lang="en-US" cap="all" dirty="0"/>
            </a:br>
            <a:r>
              <a:rPr lang="en-US" cap="all" dirty="0"/>
              <a:t>	</a:t>
            </a:r>
            <a:r>
              <a:rPr lang="en-US" sz="4400" dirty="0"/>
              <a:t> </a:t>
            </a:r>
            <a:r>
              <a:rPr lang="en-US" sz="2800" dirty="0"/>
              <a:t>1) Candidate Model 1</a:t>
            </a:r>
            <a:endParaRPr lang="en-US" dirty="0"/>
          </a:p>
        </p:txBody>
      </p:sp>
      <p:sp>
        <p:nvSpPr>
          <p:cNvPr id="3" name="Content Placeholder 2">
            <a:extLst>
              <a:ext uri="{FF2B5EF4-FFF2-40B4-BE49-F238E27FC236}">
                <a16:creationId xmlns:a16="http://schemas.microsoft.com/office/drawing/2014/main" id="{D2C8BAFF-6415-C647-99DF-D84900BCC2BF}"/>
              </a:ext>
            </a:extLst>
          </p:cNvPr>
          <p:cNvSpPr>
            <a:spLocks noGrp="1"/>
          </p:cNvSpPr>
          <p:nvPr>
            <p:ph idx="1"/>
          </p:nvPr>
        </p:nvSpPr>
        <p:spPr>
          <a:xfrm>
            <a:off x="1103312" y="2052918"/>
            <a:ext cx="4992688" cy="4494839"/>
          </a:xfrm>
        </p:spPr>
        <p:txBody>
          <a:bodyPr>
            <a:normAutofit fontScale="77500" lnSpcReduction="20000"/>
          </a:bodyPr>
          <a:lstStyle/>
          <a:p>
            <a:pPr marL="0" lvl="0" indent="0">
              <a:buNone/>
            </a:pPr>
            <a:r>
              <a:rPr lang="en-US" sz="2600" dirty="0">
                <a:solidFill>
                  <a:schemeClr val="accent2"/>
                </a:solidFill>
              </a:rPr>
              <a:t>Confusion Matrices</a:t>
            </a:r>
          </a:p>
          <a:p>
            <a:r>
              <a:rPr lang="en-US" sz="2300" dirty="0"/>
              <a:t>The patterns on the training and validation confusion matrices were very close</a:t>
            </a:r>
          </a:p>
          <a:p>
            <a:r>
              <a:rPr lang="en-US" sz="2300" dirty="0"/>
              <a:t>Severe, Proliferative, and Mild DR were mostly misclassified as Moderate.</a:t>
            </a:r>
          </a:p>
          <a:p>
            <a:r>
              <a:rPr lang="en-US" sz="2300" dirty="0"/>
              <a:t>Good at majorities</a:t>
            </a:r>
          </a:p>
          <a:p>
            <a:pPr marL="0" lvl="0" indent="0">
              <a:buNone/>
            </a:pPr>
            <a:endParaRPr lang="en-US" sz="2300" dirty="0"/>
          </a:p>
          <a:p>
            <a:pPr marL="0" lvl="0" indent="0">
              <a:buNone/>
            </a:pPr>
            <a:r>
              <a:rPr lang="en-US" sz="2600" dirty="0">
                <a:solidFill>
                  <a:schemeClr val="accent2"/>
                </a:solidFill>
              </a:rPr>
              <a:t>Quadratic Weighted Kappa Scores</a:t>
            </a:r>
          </a:p>
          <a:p>
            <a:pPr lvl="0"/>
            <a:r>
              <a:rPr lang="en-US" sz="2300" dirty="0"/>
              <a:t>On the training set: 0.938</a:t>
            </a:r>
          </a:p>
          <a:p>
            <a:pPr lvl="0"/>
            <a:r>
              <a:rPr lang="en-US" sz="2300" dirty="0"/>
              <a:t>On the Validation set: 0.854</a:t>
            </a:r>
          </a:p>
          <a:p>
            <a:r>
              <a:rPr lang="en-US" sz="2300" dirty="0"/>
              <a:t>Just remind that perfect prediction yield a score of 1. We have 0.938 and 0.854 respectively, which are very decent scores.</a:t>
            </a:r>
          </a:p>
          <a:p>
            <a:endParaRPr lang="en-US" sz="1800" dirty="0"/>
          </a:p>
          <a:p>
            <a:pPr marL="0" indent="0">
              <a:buNone/>
            </a:pPr>
            <a:endParaRPr lang="en-US" dirty="0"/>
          </a:p>
        </p:txBody>
      </p:sp>
      <p:pic>
        <p:nvPicPr>
          <p:cNvPr id="5" name="Picture 4" descr="Chart&#10;&#10;Description automatically generated with medium confidence">
            <a:extLst>
              <a:ext uri="{FF2B5EF4-FFF2-40B4-BE49-F238E27FC236}">
                <a16:creationId xmlns:a16="http://schemas.microsoft.com/office/drawing/2014/main" id="{F35F2701-88C9-4A44-AE03-C2B4E0F918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2092" y="3918942"/>
            <a:ext cx="3912493" cy="2779131"/>
          </a:xfrm>
          <a:prstGeom prst="rect">
            <a:avLst/>
          </a:prstGeom>
        </p:spPr>
      </p:pic>
      <p:pic>
        <p:nvPicPr>
          <p:cNvPr id="6" name="Picture 5" descr="Chart&#10;&#10;Description automatically generated with low confidence">
            <a:extLst>
              <a:ext uri="{FF2B5EF4-FFF2-40B4-BE49-F238E27FC236}">
                <a16:creationId xmlns:a16="http://schemas.microsoft.com/office/drawing/2014/main" id="{338AE02C-661E-2F48-B07E-A511B365E3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2094" y="1032264"/>
            <a:ext cx="3912492" cy="2774924"/>
          </a:xfrm>
          <a:prstGeom prst="rect">
            <a:avLst/>
          </a:prstGeom>
        </p:spPr>
      </p:pic>
      <p:sp>
        <p:nvSpPr>
          <p:cNvPr id="7" name="Text Box 46">
            <a:extLst>
              <a:ext uri="{FF2B5EF4-FFF2-40B4-BE49-F238E27FC236}">
                <a16:creationId xmlns:a16="http://schemas.microsoft.com/office/drawing/2014/main" id="{436919F0-3842-334F-A1E4-996DDD330390}"/>
              </a:ext>
            </a:extLst>
          </p:cNvPr>
          <p:cNvSpPr txBox="1"/>
          <p:nvPr/>
        </p:nvSpPr>
        <p:spPr>
          <a:xfrm>
            <a:off x="7525067" y="1032264"/>
            <a:ext cx="2423160" cy="2279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LcParenBoth"/>
            </a:pPr>
            <a:r>
              <a:rPr lang="en-US" sz="800" dirty="0">
                <a:solidFill>
                  <a:schemeClr val="bg1"/>
                </a:solidFill>
                <a:effectLst/>
                <a:latin typeface="Calibri" panose="020F0502020204030204" pitchFamily="34" charset="0"/>
                <a:ea typeface="Times New Roman" panose="02020603050405020304" pitchFamily="18" charset="0"/>
              </a:rPr>
              <a:t>Confusion Matrix on the Training Set</a:t>
            </a:r>
            <a:endParaRPr lang="en-US" sz="800" dirty="0">
              <a:solidFill>
                <a:schemeClr val="bg1"/>
              </a:solidFill>
              <a:effectLst/>
              <a:latin typeface="Times New Roman" panose="02020603050405020304" pitchFamily="18" charset="0"/>
              <a:ea typeface="Times New Roman" panose="02020603050405020304" pitchFamily="18" charset="0"/>
            </a:endParaRPr>
          </a:p>
        </p:txBody>
      </p:sp>
      <p:sp>
        <p:nvSpPr>
          <p:cNvPr id="8" name="Text Box 47">
            <a:extLst>
              <a:ext uri="{FF2B5EF4-FFF2-40B4-BE49-F238E27FC236}">
                <a16:creationId xmlns:a16="http://schemas.microsoft.com/office/drawing/2014/main" id="{CFB1DFCE-A0F8-1E48-9FAB-3DC1CCDDA86A}"/>
              </a:ext>
            </a:extLst>
          </p:cNvPr>
          <p:cNvSpPr txBox="1"/>
          <p:nvPr/>
        </p:nvSpPr>
        <p:spPr>
          <a:xfrm>
            <a:off x="7525067" y="3910429"/>
            <a:ext cx="2423160" cy="2279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800" dirty="0">
                <a:solidFill>
                  <a:schemeClr val="bg1"/>
                </a:solidFill>
                <a:effectLst/>
                <a:latin typeface="Calibri" panose="020F0502020204030204" pitchFamily="34" charset="0"/>
                <a:ea typeface="Times New Roman" panose="02020603050405020304" pitchFamily="18" charset="0"/>
              </a:rPr>
              <a:t>(b)        Confusion Matrix on the Validation Set</a:t>
            </a:r>
            <a:endParaRPr lang="en-US" sz="12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28048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waterfall chart&#10;&#10;Description automatically generated">
            <a:extLst>
              <a:ext uri="{FF2B5EF4-FFF2-40B4-BE49-F238E27FC236}">
                <a16:creationId xmlns:a16="http://schemas.microsoft.com/office/drawing/2014/main" id="{BEA03263-939B-9A46-B4DD-28C9BC15A4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5160" y="1030535"/>
            <a:ext cx="3899425" cy="2779131"/>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7EE84E12-EC9E-E042-9465-A0090C189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9798" y="3908537"/>
            <a:ext cx="3894787" cy="2778203"/>
          </a:xfrm>
          <a:prstGeom prst="rect">
            <a:avLst/>
          </a:prstGeom>
        </p:spPr>
      </p:pic>
      <p:sp>
        <p:nvSpPr>
          <p:cNvPr id="4" name="Title 1">
            <a:extLst>
              <a:ext uri="{FF2B5EF4-FFF2-40B4-BE49-F238E27FC236}">
                <a16:creationId xmlns:a16="http://schemas.microsoft.com/office/drawing/2014/main" id="{ECE4FB94-6D5B-4641-B56B-E4D6425D823E}"/>
              </a:ext>
            </a:extLst>
          </p:cNvPr>
          <p:cNvSpPr>
            <a:spLocks noGrp="1"/>
          </p:cNvSpPr>
          <p:nvPr>
            <p:ph type="title"/>
          </p:nvPr>
        </p:nvSpPr>
        <p:spPr>
          <a:xfrm>
            <a:off x="646111" y="452718"/>
            <a:ext cx="9404723" cy="1400530"/>
          </a:xfrm>
        </p:spPr>
        <p:txBody>
          <a:bodyPr/>
          <a:lstStyle/>
          <a:p>
            <a:r>
              <a:rPr lang="en-US" cap="all" dirty="0"/>
              <a:t>Model EVALUATION</a:t>
            </a:r>
            <a:br>
              <a:rPr lang="en-US" cap="all" dirty="0"/>
            </a:br>
            <a:r>
              <a:rPr lang="en-US" cap="all" dirty="0"/>
              <a:t>	</a:t>
            </a:r>
            <a:r>
              <a:rPr lang="en-US" sz="4400" dirty="0"/>
              <a:t> </a:t>
            </a:r>
            <a:r>
              <a:rPr lang="en-US" sz="2800" dirty="0"/>
              <a:t>2) Candidate Model 2</a:t>
            </a:r>
            <a:endParaRPr lang="en-US" dirty="0"/>
          </a:p>
        </p:txBody>
      </p:sp>
      <p:sp>
        <p:nvSpPr>
          <p:cNvPr id="5" name="Content Placeholder 2">
            <a:extLst>
              <a:ext uri="{FF2B5EF4-FFF2-40B4-BE49-F238E27FC236}">
                <a16:creationId xmlns:a16="http://schemas.microsoft.com/office/drawing/2014/main" id="{FA2D1F00-9630-B842-821F-7A45C873D593}"/>
              </a:ext>
            </a:extLst>
          </p:cNvPr>
          <p:cNvSpPr>
            <a:spLocks noGrp="1"/>
          </p:cNvSpPr>
          <p:nvPr>
            <p:ph idx="1"/>
          </p:nvPr>
        </p:nvSpPr>
        <p:spPr>
          <a:xfrm>
            <a:off x="1103312" y="2052918"/>
            <a:ext cx="4992688" cy="4494839"/>
          </a:xfrm>
        </p:spPr>
        <p:txBody>
          <a:bodyPr>
            <a:normAutofit fontScale="70000" lnSpcReduction="20000"/>
          </a:bodyPr>
          <a:lstStyle/>
          <a:p>
            <a:pPr marL="0" lvl="0" indent="0">
              <a:buNone/>
            </a:pPr>
            <a:r>
              <a:rPr lang="en-US" sz="2600" dirty="0">
                <a:solidFill>
                  <a:schemeClr val="accent2"/>
                </a:solidFill>
              </a:rPr>
              <a:t>Confusion Matrices</a:t>
            </a:r>
          </a:p>
          <a:p>
            <a:r>
              <a:rPr lang="en-US" sz="2300" dirty="0"/>
              <a:t>Patterns are different on training and validation set</a:t>
            </a:r>
          </a:p>
          <a:p>
            <a:r>
              <a:rPr lang="en-US" sz="2300" dirty="0"/>
              <a:t>Perfect on Training Data, but not on Validation Data</a:t>
            </a:r>
          </a:p>
          <a:p>
            <a:r>
              <a:rPr lang="en-US" sz="2300" dirty="0"/>
              <a:t>Slightly better Performance on Severe and Proliferative DR </a:t>
            </a:r>
          </a:p>
          <a:p>
            <a:pPr marL="0" indent="0">
              <a:buNone/>
            </a:pPr>
            <a:r>
              <a:rPr lang="en-US" sz="2300" dirty="0"/>
              <a:t>     (Recalls:42% &amp; 50%  vs  35% &amp; 46%)</a:t>
            </a:r>
          </a:p>
          <a:p>
            <a:endParaRPr lang="en-US" sz="2300" dirty="0"/>
          </a:p>
          <a:p>
            <a:pPr marL="0" lvl="0" indent="0">
              <a:buNone/>
            </a:pPr>
            <a:r>
              <a:rPr lang="en-US" sz="2600" dirty="0">
                <a:solidFill>
                  <a:schemeClr val="accent2"/>
                </a:solidFill>
              </a:rPr>
              <a:t>Quadratic Weighted Kappa Scores</a:t>
            </a:r>
          </a:p>
          <a:p>
            <a:pPr lvl="0">
              <a:lnSpc>
                <a:spcPct val="120000"/>
              </a:lnSpc>
            </a:pPr>
            <a:r>
              <a:rPr lang="en-US" sz="2300" dirty="0"/>
              <a:t>On the training set: 0.992</a:t>
            </a:r>
          </a:p>
          <a:p>
            <a:pPr lvl="0">
              <a:lnSpc>
                <a:spcPct val="120000"/>
              </a:lnSpc>
            </a:pPr>
            <a:r>
              <a:rPr lang="en-US" sz="2300" dirty="0"/>
              <a:t>On the Validation set: 0.862</a:t>
            </a:r>
          </a:p>
          <a:p>
            <a:pPr>
              <a:lnSpc>
                <a:spcPct val="120000"/>
              </a:lnSpc>
            </a:pPr>
            <a:r>
              <a:rPr lang="en-US" sz="2300" dirty="0"/>
              <a:t>Large gap between training and validation QWK scores. (overfitting)</a:t>
            </a:r>
          </a:p>
          <a:p>
            <a:pPr marL="0" indent="0">
              <a:buNone/>
            </a:pPr>
            <a:endParaRPr lang="en-US" dirty="0"/>
          </a:p>
        </p:txBody>
      </p:sp>
      <p:sp>
        <p:nvSpPr>
          <p:cNvPr id="8" name="Text Box 46">
            <a:extLst>
              <a:ext uri="{FF2B5EF4-FFF2-40B4-BE49-F238E27FC236}">
                <a16:creationId xmlns:a16="http://schemas.microsoft.com/office/drawing/2014/main" id="{070318CA-7A01-F546-8097-53A0953E39C6}"/>
              </a:ext>
            </a:extLst>
          </p:cNvPr>
          <p:cNvSpPr txBox="1"/>
          <p:nvPr/>
        </p:nvSpPr>
        <p:spPr>
          <a:xfrm>
            <a:off x="7525067" y="1032264"/>
            <a:ext cx="2423160" cy="2279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LcParenBoth"/>
            </a:pPr>
            <a:r>
              <a:rPr lang="en-US" sz="800" dirty="0">
                <a:solidFill>
                  <a:schemeClr val="bg1"/>
                </a:solidFill>
                <a:effectLst/>
                <a:latin typeface="Calibri" panose="020F0502020204030204" pitchFamily="34" charset="0"/>
                <a:ea typeface="Times New Roman" panose="02020603050405020304" pitchFamily="18" charset="0"/>
              </a:rPr>
              <a:t>Confusion Matrix on the Training Set</a:t>
            </a:r>
            <a:endParaRPr lang="en-US" sz="800" dirty="0">
              <a:solidFill>
                <a:schemeClr val="bg1"/>
              </a:solidFill>
              <a:effectLst/>
              <a:latin typeface="Times New Roman" panose="02020603050405020304" pitchFamily="18" charset="0"/>
              <a:ea typeface="Times New Roman" panose="02020603050405020304" pitchFamily="18" charset="0"/>
            </a:endParaRPr>
          </a:p>
        </p:txBody>
      </p:sp>
      <p:sp>
        <p:nvSpPr>
          <p:cNvPr id="9" name="Text Box 47">
            <a:extLst>
              <a:ext uri="{FF2B5EF4-FFF2-40B4-BE49-F238E27FC236}">
                <a16:creationId xmlns:a16="http://schemas.microsoft.com/office/drawing/2014/main" id="{A35B1CFB-FF31-6644-86FE-20648967EF0E}"/>
              </a:ext>
            </a:extLst>
          </p:cNvPr>
          <p:cNvSpPr txBox="1"/>
          <p:nvPr/>
        </p:nvSpPr>
        <p:spPr>
          <a:xfrm>
            <a:off x="7525067" y="3910429"/>
            <a:ext cx="2423160" cy="22796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800" dirty="0">
                <a:solidFill>
                  <a:schemeClr val="bg1"/>
                </a:solidFill>
                <a:effectLst/>
                <a:latin typeface="Calibri" panose="020F0502020204030204" pitchFamily="34" charset="0"/>
                <a:ea typeface="Times New Roman" panose="02020603050405020304" pitchFamily="18" charset="0"/>
              </a:rPr>
              <a:t>(b)        Confusion Matrix on the Validation Set</a:t>
            </a:r>
            <a:endParaRPr lang="en-US" sz="12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7731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D0AD-E084-E143-A9A1-C5D65FAA6CC8}"/>
              </a:ext>
            </a:extLst>
          </p:cNvPr>
          <p:cNvSpPr>
            <a:spLocks noGrp="1"/>
          </p:cNvSpPr>
          <p:nvPr>
            <p:ph type="title"/>
          </p:nvPr>
        </p:nvSpPr>
        <p:spPr/>
        <p:txBody>
          <a:bodyPr/>
          <a:lstStyle/>
          <a:p>
            <a:r>
              <a:rPr lang="en-US" dirty="0"/>
              <a:t>Final Model &amp; Prediction on Test Set</a:t>
            </a:r>
          </a:p>
        </p:txBody>
      </p:sp>
      <p:sp>
        <p:nvSpPr>
          <p:cNvPr id="3" name="Content Placeholder 2">
            <a:extLst>
              <a:ext uri="{FF2B5EF4-FFF2-40B4-BE49-F238E27FC236}">
                <a16:creationId xmlns:a16="http://schemas.microsoft.com/office/drawing/2014/main" id="{324EDEDB-26A9-004C-8CA9-797163D91C29}"/>
              </a:ext>
            </a:extLst>
          </p:cNvPr>
          <p:cNvSpPr>
            <a:spLocks noGrp="1"/>
          </p:cNvSpPr>
          <p:nvPr>
            <p:ph idx="1"/>
          </p:nvPr>
        </p:nvSpPr>
        <p:spPr>
          <a:xfrm>
            <a:off x="1104293" y="1663452"/>
            <a:ext cx="9404723" cy="4195481"/>
          </a:xfrm>
        </p:spPr>
        <p:txBody>
          <a:bodyPr>
            <a:normAutofit fontScale="92500" lnSpcReduction="20000"/>
          </a:bodyPr>
          <a:lstStyle/>
          <a:p>
            <a:pPr marL="0" indent="0">
              <a:buNone/>
            </a:pPr>
            <a:r>
              <a:rPr lang="en-US" sz="2800" dirty="0"/>
              <a:t>Final Model</a:t>
            </a:r>
            <a:endParaRPr lang="en-US" dirty="0"/>
          </a:p>
          <a:p>
            <a:pPr marL="0" indent="0">
              <a:buNone/>
            </a:pPr>
            <a:r>
              <a:rPr lang="en-US" sz="2800" dirty="0">
                <a:solidFill>
                  <a:schemeClr val="accent2"/>
                </a:solidFill>
              </a:rPr>
              <a:t>	Candidate Model 1 (Averaged Cross-Entropy)</a:t>
            </a:r>
          </a:p>
          <a:p>
            <a:pPr marL="0" indent="0">
              <a:buNone/>
            </a:pPr>
            <a:r>
              <a:rPr lang="en-US" sz="1900" dirty="0"/>
              <a:t>	Even though the Candidate Model 2 has QWK scores slightly higher than the 	first candidate model, we choose the first candidate model as our final 	model because it provides more consistent performance on the unseen data</a:t>
            </a:r>
            <a:r>
              <a:rPr lang="en-US" dirty="0"/>
              <a:t>. </a:t>
            </a:r>
          </a:p>
          <a:p>
            <a:pPr marL="0" indent="0">
              <a:buNone/>
            </a:pPr>
            <a:endParaRPr lang="en-US" dirty="0"/>
          </a:p>
          <a:p>
            <a:pPr marL="0" indent="0">
              <a:buNone/>
            </a:pPr>
            <a:r>
              <a:rPr lang="en-US" sz="2800" dirty="0"/>
              <a:t>Prediction on Test Set</a:t>
            </a:r>
          </a:p>
          <a:p>
            <a:pPr marL="0" indent="0">
              <a:buNone/>
            </a:pPr>
            <a:r>
              <a:rPr lang="en-US" sz="2100" dirty="0"/>
              <a:t>	QWK Score: 0.766632 </a:t>
            </a:r>
          </a:p>
          <a:p>
            <a:pPr marL="0" indent="0">
              <a:buNone/>
            </a:pPr>
            <a:r>
              <a:rPr lang="en-US" sz="2100" dirty="0"/>
              <a:t>	The results is slightly lower than 0.854 on the validation set but is still 	acceptable.</a:t>
            </a:r>
          </a:p>
          <a:p>
            <a:pPr marL="0" indent="0">
              <a:buNone/>
            </a:pPr>
            <a:r>
              <a:rPr lang="en-US" sz="2100" dirty="0"/>
              <a:t>	(Note: Result are generated on Kaggle Platform. The labels of test data is 	 	 not provided.)</a:t>
            </a:r>
          </a:p>
          <a:p>
            <a:endParaRPr lang="en-US" dirty="0"/>
          </a:p>
        </p:txBody>
      </p:sp>
    </p:spTree>
    <p:extLst>
      <p:ext uri="{BB962C8B-B14F-4D97-AF65-F5344CB8AC3E}">
        <p14:creationId xmlns:p14="http://schemas.microsoft.com/office/powerpoint/2010/main" val="55472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A1A3-852F-D747-A67B-E3A169C82402}"/>
              </a:ext>
            </a:extLst>
          </p:cNvPr>
          <p:cNvSpPr>
            <a:spLocks noGrp="1"/>
          </p:cNvSpPr>
          <p:nvPr>
            <p:ph type="title"/>
          </p:nvPr>
        </p:nvSpPr>
        <p:spPr/>
        <p:txBody>
          <a:bodyPr/>
          <a:lstStyle/>
          <a:p>
            <a:r>
              <a:rPr lang="en-US" dirty="0"/>
              <a:t>Summary &amp; Future of Work</a:t>
            </a:r>
          </a:p>
        </p:txBody>
      </p:sp>
      <p:sp>
        <p:nvSpPr>
          <p:cNvPr id="3" name="Content Placeholder 2">
            <a:extLst>
              <a:ext uri="{FF2B5EF4-FFF2-40B4-BE49-F238E27FC236}">
                <a16:creationId xmlns:a16="http://schemas.microsoft.com/office/drawing/2014/main" id="{10F13183-DCC3-1741-B2EB-898554DD12A5}"/>
              </a:ext>
            </a:extLst>
          </p:cNvPr>
          <p:cNvSpPr>
            <a:spLocks noGrp="1"/>
          </p:cNvSpPr>
          <p:nvPr>
            <p:ph idx="1"/>
          </p:nvPr>
        </p:nvSpPr>
        <p:spPr>
          <a:xfrm>
            <a:off x="1103312" y="1853248"/>
            <a:ext cx="8946541" cy="4195481"/>
          </a:xfrm>
        </p:spPr>
        <p:txBody>
          <a:bodyPr>
            <a:normAutofit fontScale="70000" lnSpcReduction="20000"/>
          </a:bodyPr>
          <a:lstStyle/>
          <a:p>
            <a:r>
              <a:rPr lang="en-US" dirty="0"/>
              <a:t>The performance of the model is good overall. </a:t>
            </a:r>
          </a:p>
          <a:p>
            <a:r>
              <a:rPr lang="en-US" dirty="0"/>
              <a:t>It’s most effective on identifying No DR, compared to other classes.</a:t>
            </a:r>
          </a:p>
          <a:p>
            <a:r>
              <a:rPr lang="en-US" dirty="0"/>
              <a:t>The Model may be biased to Moderate DR, given other classes except No DR tend to be identified as Moderate DR. </a:t>
            </a:r>
          </a:p>
          <a:p>
            <a:r>
              <a:rPr lang="en-US" dirty="0"/>
              <a:t>The good news is people with DR can be confirmed </a:t>
            </a:r>
            <a:r>
              <a:rPr lang="en-US" altLang="zh-CN" dirty="0"/>
              <a:t>with</a:t>
            </a:r>
            <a:r>
              <a:rPr lang="zh-CN" altLang="en-US" dirty="0"/>
              <a:t> </a:t>
            </a:r>
            <a:r>
              <a:rPr lang="en-US" altLang="zh-CN" dirty="0"/>
              <a:t>high</a:t>
            </a:r>
            <a:r>
              <a:rPr lang="zh-CN" altLang="en-US" dirty="0"/>
              <a:t> </a:t>
            </a:r>
            <a:r>
              <a:rPr lang="en-US" altLang="zh-CN" dirty="0"/>
              <a:t>probability.</a:t>
            </a:r>
            <a:r>
              <a:rPr lang="zh-CN" altLang="en-US" dirty="0"/>
              <a:t> </a:t>
            </a:r>
            <a:r>
              <a:rPr lang="en-US" altLang="zh-CN" dirty="0"/>
              <a:t>The</a:t>
            </a:r>
            <a:r>
              <a:rPr lang="zh-CN" altLang="en-US" dirty="0"/>
              <a:t> </a:t>
            </a:r>
            <a:r>
              <a:rPr lang="en-US" altLang="zh-CN" dirty="0"/>
              <a:t>bad</a:t>
            </a:r>
            <a:r>
              <a:rPr lang="zh-CN" altLang="en-US" dirty="0"/>
              <a:t> </a:t>
            </a:r>
            <a:r>
              <a:rPr lang="en-US" altLang="zh-CN" dirty="0"/>
              <a:t>news</a:t>
            </a:r>
            <a:r>
              <a:rPr lang="zh-CN" altLang="en-US" dirty="0"/>
              <a:t> </a:t>
            </a:r>
            <a:r>
              <a:rPr lang="en-US" altLang="zh-CN" dirty="0"/>
              <a:t>is</a:t>
            </a:r>
            <a:r>
              <a:rPr lang="zh-CN" altLang="en-US" dirty="0"/>
              <a:t> </a:t>
            </a:r>
            <a:r>
              <a:rPr lang="en-US" altLang="zh-CN" dirty="0"/>
              <a:t>people</a:t>
            </a:r>
            <a:r>
              <a:rPr lang="zh-CN" altLang="en-US" dirty="0"/>
              <a:t> </a:t>
            </a:r>
            <a:r>
              <a:rPr lang="en-US" altLang="zh-CN" dirty="0"/>
              <a:t>in</a:t>
            </a:r>
            <a:r>
              <a:rPr lang="zh-CN" altLang="en-US" dirty="0"/>
              <a:t> </a:t>
            </a:r>
            <a:r>
              <a:rPr lang="en-US" altLang="zh-CN" dirty="0"/>
              <a:t>worse</a:t>
            </a:r>
            <a:r>
              <a:rPr lang="zh-CN" altLang="en-US" dirty="0"/>
              <a:t> </a:t>
            </a:r>
            <a:r>
              <a:rPr lang="en-US" altLang="zh-CN" dirty="0"/>
              <a:t>stage</a:t>
            </a:r>
            <a:r>
              <a:rPr lang="zh-CN" altLang="en-US" dirty="0"/>
              <a:t> </a:t>
            </a:r>
            <a:r>
              <a:rPr lang="en-US" altLang="zh-CN" dirty="0"/>
              <a:t>are</a:t>
            </a:r>
            <a:r>
              <a:rPr lang="zh-CN" altLang="en-US" dirty="0"/>
              <a:t> </a:t>
            </a:r>
            <a:r>
              <a:rPr lang="en-US" altLang="zh-CN" dirty="0"/>
              <a:t>optimistically</a:t>
            </a:r>
            <a:r>
              <a:rPr lang="zh-CN" altLang="en-US" dirty="0"/>
              <a:t>  </a:t>
            </a:r>
            <a:r>
              <a:rPr lang="en-US" dirty="0"/>
              <a:t>diagnosed</a:t>
            </a:r>
            <a:r>
              <a:rPr lang="zh-CN" altLang="en-US" dirty="0"/>
              <a:t> </a:t>
            </a:r>
            <a:r>
              <a:rPr lang="en-US" altLang="zh-CN" dirty="0"/>
              <a:t>as</a:t>
            </a:r>
            <a:r>
              <a:rPr lang="zh-CN" altLang="en-US" dirty="0"/>
              <a:t> </a:t>
            </a:r>
            <a:r>
              <a:rPr lang="en-US" altLang="zh-CN" dirty="0"/>
              <a:t>moderate,</a:t>
            </a:r>
            <a:r>
              <a:rPr lang="zh-CN" altLang="en-US" dirty="0"/>
              <a:t> </a:t>
            </a:r>
            <a:r>
              <a:rPr lang="en-US" altLang="zh-CN" dirty="0"/>
              <a:t>which</a:t>
            </a:r>
            <a:r>
              <a:rPr lang="zh-CN" altLang="en-US" dirty="0"/>
              <a:t> </a:t>
            </a:r>
            <a:r>
              <a:rPr lang="en-US" altLang="zh-CN" dirty="0"/>
              <a:t>will</a:t>
            </a:r>
            <a:r>
              <a:rPr lang="zh-CN" altLang="en-US" dirty="0"/>
              <a:t> </a:t>
            </a:r>
            <a:r>
              <a:rPr lang="en-US" altLang="zh-CN" dirty="0"/>
              <a:t>delay</a:t>
            </a:r>
            <a:r>
              <a:rPr lang="zh-CN" altLang="en-US" dirty="0"/>
              <a:t> </a:t>
            </a:r>
            <a:r>
              <a:rPr lang="en-US" altLang="zh-CN" dirty="0"/>
              <a:t>their</a:t>
            </a:r>
            <a:r>
              <a:rPr lang="zh-CN" altLang="en-US" dirty="0"/>
              <a:t> </a:t>
            </a:r>
            <a:r>
              <a:rPr lang="en-US" altLang="zh-CN" dirty="0"/>
              <a:t>treatment.</a:t>
            </a:r>
          </a:p>
          <a:p>
            <a:pPr marL="0" indent="0">
              <a:buNone/>
            </a:pPr>
            <a:endParaRPr lang="en-US" dirty="0"/>
          </a:p>
          <a:p>
            <a:pPr marL="0" indent="0">
              <a:buNone/>
            </a:pPr>
            <a:r>
              <a:rPr lang="en-US" altLang="zh-CN" dirty="0"/>
              <a:t>In</a:t>
            </a:r>
            <a:r>
              <a:rPr lang="zh-CN" altLang="en-US" dirty="0"/>
              <a:t> </a:t>
            </a:r>
            <a:r>
              <a:rPr lang="en-US" altLang="zh-CN" dirty="0"/>
              <a:t>the</a:t>
            </a:r>
            <a:r>
              <a:rPr lang="zh-CN" altLang="en-US" dirty="0"/>
              <a:t> </a:t>
            </a:r>
            <a:r>
              <a:rPr lang="en-US" altLang="zh-CN" dirty="0"/>
              <a:t>future,</a:t>
            </a:r>
            <a:r>
              <a:rPr lang="zh-CN" altLang="en-US" dirty="0"/>
              <a:t> </a:t>
            </a:r>
            <a:r>
              <a:rPr lang="en-US" altLang="zh-CN" dirty="0"/>
              <a:t>we</a:t>
            </a:r>
            <a:r>
              <a:rPr lang="zh-CN" altLang="en-US" dirty="0"/>
              <a:t> </a:t>
            </a:r>
            <a:r>
              <a:rPr lang="en-US" altLang="zh-CN" dirty="0"/>
              <a:t>can</a:t>
            </a:r>
            <a:r>
              <a:rPr lang="zh-CN" altLang="en-US" dirty="0"/>
              <a:t> </a:t>
            </a:r>
            <a:r>
              <a:rPr lang="en-US" altLang="zh-CN" dirty="0"/>
              <a:t>focus</a:t>
            </a:r>
            <a:r>
              <a:rPr lang="zh-CN" altLang="en-US" dirty="0"/>
              <a:t> </a:t>
            </a:r>
            <a:r>
              <a:rPr lang="en-US" altLang="zh-CN" dirty="0"/>
              <a:t>more</a:t>
            </a:r>
            <a:r>
              <a:rPr lang="zh-CN" altLang="en-US" dirty="0"/>
              <a:t> </a:t>
            </a:r>
            <a:r>
              <a:rPr lang="en-US" altLang="zh-CN" dirty="0"/>
              <a:t>on</a:t>
            </a:r>
            <a:r>
              <a:rPr lang="zh-CN" altLang="en-US" dirty="0"/>
              <a:t> </a:t>
            </a:r>
            <a:r>
              <a:rPr lang="en-US" altLang="zh-CN" dirty="0"/>
              <a:t>the</a:t>
            </a:r>
            <a:r>
              <a:rPr lang="zh-CN" altLang="en-US" dirty="0"/>
              <a:t> </a:t>
            </a:r>
            <a:r>
              <a:rPr lang="en-US" altLang="zh-CN" dirty="0"/>
              <a:t>improvement</a:t>
            </a:r>
            <a:r>
              <a:rPr lang="zh-CN" altLang="en-US" dirty="0"/>
              <a:t> </a:t>
            </a:r>
            <a:r>
              <a:rPr lang="en-US" altLang="zh-CN" dirty="0"/>
              <a:t>of</a:t>
            </a:r>
            <a:r>
              <a:rPr lang="zh-CN" altLang="en-US" dirty="0"/>
              <a:t> </a:t>
            </a:r>
            <a:r>
              <a:rPr lang="en-US" altLang="zh-CN" dirty="0"/>
              <a:t>identification</a:t>
            </a:r>
            <a:r>
              <a:rPr lang="zh-CN" altLang="en-US" dirty="0"/>
              <a:t> </a:t>
            </a:r>
            <a:r>
              <a:rPr lang="en-US" altLang="zh-CN" dirty="0"/>
              <a:t>of</a:t>
            </a:r>
            <a:r>
              <a:rPr lang="zh-CN" altLang="en-US" dirty="0"/>
              <a:t> </a:t>
            </a:r>
            <a:r>
              <a:rPr lang="en-US" dirty="0"/>
              <a:t>Severe</a:t>
            </a:r>
            <a:r>
              <a:rPr lang="zh-CN" altLang="en-US" dirty="0"/>
              <a:t> </a:t>
            </a:r>
            <a:r>
              <a:rPr lang="en-US" altLang="zh-CN" dirty="0"/>
              <a:t>and</a:t>
            </a:r>
            <a:r>
              <a:rPr lang="en-US" dirty="0"/>
              <a:t> Proliferative </a:t>
            </a:r>
            <a:r>
              <a:rPr lang="en-US" altLang="zh-CN" dirty="0"/>
              <a:t>Classes.</a:t>
            </a:r>
            <a:r>
              <a:rPr lang="zh-CN" altLang="en-US" dirty="0"/>
              <a:t> </a:t>
            </a:r>
            <a:endParaRPr lang="en-US" altLang="zh-CN" dirty="0"/>
          </a:p>
          <a:p>
            <a:r>
              <a:rPr lang="en-US" altLang="zh-CN" dirty="0"/>
              <a:t>We</a:t>
            </a:r>
            <a:r>
              <a:rPr lang="zh-CN" altLang="en-US" dirty="0"/>
              <a:t> </a:t>
            </a:r>
            <a:r>
              <a:rPr lang="en-US" altLang="zh-CN" dirty="0"/>
              <a:t>may</a:t>
            </a:r>
            <a:r>
              <a:rPr lang="zh-CN" altLang="en-US" dirty="0"/>
              <a:t> </a:t>
            </a:r>
            <a:r>
              <a:rPr lang="en-US" altLang="zh-CN" dirty="0"/>
              <a:t>consider</a:t>
            </a:r>
            <a:r>
              <a:rPr lang="zh-CN" altLang="en-US" dirty="0"/>
              <a:t> </a:t>
            </a:r>
            <a:r>
              <a:rPr lang="en-US" altLang="zh-CN" dirty="0"/>
              <a:t>to</a:t>
            </a:r>
            <a:r>
              <a:rPr lang="zh-CN" altLang="en-US" dirty="0"/>
              <a:t> </a:t>
            </a:r>
            <a:r>
              <a:rPr lang="en-US" altLang="zh-CN" dirty="0"/>
              <a:t>utilize</a:t>
            </a:r>
            <a:r>
              <a:rPr lang="zh-CN" altLang="en-US" dirty="0"/>
              <a:t> </a:t>
            </a:r>
            <a:r>
              <a:rPr lang="en-US" altLang="zh-CN" dirty="0"/>
              <a:t>the</a:t>
            </a:r>
            <a:r>
              <a:rPr lang="zh-CN" altLang="en-US" dirty="0"/>
              <a:t> </a:t>
            </a:r>
            <a:r>
              <a:rPr lang="en-US" altLang="zh-CN" dirty="0"/>
              <a:t>techniques</a:t>
            </a:r>
            <a:r>
              <a:rPr lang="zh-CN" altLang="en-US" dirty="0"/>
              <a:t> </a:t>
            </a:r>
            <a:r>
              <a:rPr lang="en-US" altLang="zh-CN" dirty="0"/>
              <a:t>of</a:t>
            </a:r>
            <a:r>
              <a:rPr lang="zh-CN" altLang="en-US" dirty="0"/>
              <a:t> </a:t>
            </a:r>
            <a:r>
              <a:rPr lang="en-US" altLang="zh-CN" dirty="0"/>
              <a:t>image</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in</a:t>
            </a:r>
            <a:r>
              <a:rPr lang="zh-CN" altLang="en-US" dirty="0"/>
              <a:t> </a:t>
            </a:r>
            <a:r>
              <a:rPr lang="en-US" altLang="zh-CN" dirty="0"/>
              <a:t>purpose</a:t>
            </a:r>
            <a:r>
              <a:rPr lang="zh-CN" altLang="en-US" dirty="0"/>
              <a:t> </a:t>
            </a:r>
            <a:r>
              <a:rPr lang="en-US" altLang="zh-CN" dirty="0"/>
              <a:t>of</a:t>
            </a:r>
            <a:r>
              <a:rPr lang="zh-CN" altLang="en-US" dirty="0"/>
              <a:t>  </a:t>
            </a:r>
            <a:r>
              <a:rPr lang="en-US" altLang="zh-CN" dirty="0"/>
              <a:t>expanding</a:t>
            </a:r>
            <a:r>
              <a:rPr lang="zh-CN" altLang="en-US" dirty="0"/>
              <a:t> </a:t>
            </a:r>
            <a:r>
              <a:rPr lang="en-US" altLang="zh-CN" dirty="0"/>
              <a:t>the</a:t>
            </a:r>
            <a:r>
              <a:rPr lang="zh-CN" altLang="en-US" dirty="0"/>
              <a:t> </a:t>
            </a:r>
            <a:r>
              <a:rPr lang="en-US" altLang="zh-CN" dirty="0"/>
              <a:t>sizes</a:t>
            </a:r>
            <a:r>
              <a:rPr lang="zh-CN" altLang="en-US" dirty="0"/>
              <a:t> </a:t>
            </a:r>
            <a:r>
              <a:rPr lang="en-US" altLang="zh-CN" dirty="0"/>
              <a:t>of</a:t>
            </a:r>
            <a:r>
              <a:rPr lang="zh-CN" altLang="en-US" dirty="0"/>
              <a:t> </a:t>
            </a:r>
            <a:r>
              <a:rPr lang="en-US" altLang="zh-CN" dirty="0"/>
              <a:t>these</a:t>
            </a:r>
            <a:r>
              <a:rPr lang="zh-CN" altLang="en-US" dirty="0"/>
              <a:t> </a:t>
            </a:r>
            <a:r>
              <a:rPr lang="en-US" altLang="zh-CN" dirty="0"/>
              <a:t>two</a:t>
            </a:r>
            <a:r>
              <a:rPr lang="zh-CN" altLang="en-US" dirty="0"/>
              <a:t> </a:t>
            </a:r>
            <a:r>
              <a:rPr lang="en-US" altLang="zh-CN" dirty="0"/>
              <a:t>classes.</a:t>
            </a:r>
          </a:p>
          <a:p>
            <a:r>
              <a:rPr lang="en-US" dirty="0"/>
              <a:t>We can learn from the methods of improv</a:t>
            </a:r>
            <a:r>
              <a:rPr lang="en-US" altLang="zh-CN" dirty="0"/>
              <a:t>ing</a:t>
            </a:r>
            <a:r>
              <a:rPr lang="zh-CN" altLang="en-US" dirty="0"/>
              <a:t> </a:t>
            </a:r>
            <a:r>
              <a:rPr lang="en-US" altLang="zh-CN" dirty="0"/>
              <a:t>the</a:t>
            </a:r>
            <a:r>
              <a:rPr lang="zh-CN" altLang="en-US" dirty="0"/>
              <a:t> </a:t>
            </a:r>
            <a:r>
              <a:rPr lang="en-US" dirty="0"/>
              <a:t>i</a:t>
            </a:r>
            <a:r>
              <a:rPr lang="en-US" altLang="zh-CN" dirty="0"/>
              <a:t>mages</a:t>
            </a:r>
            <a:r>
              <a:rPr lang="zh-CN" altLang="en-US" dirty="0"/>
              <a:t> </a:t>
            </a:r>
            <a:r>
              <a:rPr lang="en-US" dirty="0"/>
              <a:t>quality</a:t>
            </a:r>
            <a:r>
              <a:rPr lang="zh-CN" altLang="en-US" dirty="0"/>
              <a:t> </a:t>
            </a:r>
            <a:r>
              <a:rPr lang="en-US" altLang="zh-CN" dirty="0"/>
              <a:t>to</a:t>
            </a:r>
            <a:r>
              <a:rPr lang="zh-CN" altLang="en-US" dirty="0"/>
              <a:t> </a:t>
            </a:r>
            <a:r>
              <a:rPr lang="en-US" dirty="0"/>
              <a:t>reduce </a:t>
            </a:r>
            <a:r>
              <a:rPr lang="en-US" altLang="zh-CN" dirty="0"/>
              <a:t>the</a:t>
            </a:r>
            <a:r>
              <a:rPr lang="en-US" dirty="0"/>
              <a:t> noise</a:t>
            </a:r>
            <a:r>
              <a:rPr lang="en-US" altLang="zh-CN" dirty="0"/>
              <a:t>s</a:t>
            </a:r>
            <a:r>
              <a:rPr lang="en-US" dirty="0"/>
              <a:t> or enhance the characteristics of the</a:t>
            </a:r>
            <a:r>
              <a:rPr lang="zh-CN" altLang="en-US" dirty="0"/>
              <a:t> </a:t>
            </a:r>
            <a:r>
              <a:rPr lang="en-US" altLang="zh-CN" dirty="0"/>
              <a:t>different</a:t>
            </a:r>
            <a:r>
              <a:rPr lang="zh-CN" altLang="en-US" dirty="0"/>
              <a:t> </a:t>
            </a:r>
            <a:r>
              <a:rPr lang="en-US" altLang="zh-CN" dirty="0"/>
              <a:t>categories</a:t>
            </a:r>
            <a:r>
              <a:rPr lang="en-US" dirty="0"/>
              <a:t>.</a:t>
            </a:r>
          </a:p>
          <a:p>
            <a:r>
              <a:rPr lang="en-US" altLang="zh-CN" dirty="0"/>
              <a:t>Lastly,</a:t>
            </a:r>
            <a:r>
              <a:rPr lang="zh-CN" altLang="en-US" dirty="0"/>
              <a:t> </a:t>
            </a:r>
            <a:r>
              <a:rPr lang="en-US" altLang="zh-CN" dirty="0"/>
              <a:t>there</a:t>
            </a:r>
            <a:r>
              <a:rPr lang="zh-CN" altLang="en-US" dirty="0"/>
              <a:t> </a:t>
            </a:r>
            <a:r>
              <a:rPr lang="en-US" altLang="zh-CN" dirty="0"/>
              <a:t>are</a:t>
            </a:r>
            <a:r>
              <a:rPr lang="zh-CN" altLang="en-US" dirty="0"/>
              <a:t> </a:t>
            </a:r>
            <a:r>
              <a:rPr lang="en-US" altLang="zh-CN" dirty="0"/>
              <a:t>many</a:t>
            </a:r>
            <a:r>
              <a:rPr lang="zh-CN" altLang="en-US" dirty="0"/>
              <a:t> </a:t>
            </a:r>
            <a:r>
              <a:rPr lang="en-US" altLang="zh-CN" dirty="0"/>
              <a:t>outstanding</a:t>
            </a:r>
            <a:r>
              <a:rPr lang="zh-CN" altLang="en-US" dirty="0"/>
              <a:t> </a:t>
            </a:r>
            <a:r>
              <a:rPr lang="en-US" altLang="zh-CN" dirty="0"/>
              <a:t>algorithms</a:t>
            </a:r>
            <a:r>
              <a:rPr lang="zh-CN" altLang="en-US" dirty="0"/>
              <a:t> </a:t>
            </a:r>
            <a:r>
              <a:rPr lang="en-US" altLang="zh-CN" dirty="0"/>
              <a:t>for</a:t>
            </a:r>
            <a:r>
              <a:rPr lang="zh-CN" altLang="en-US" dirty="0"/>
              <a:t> </a:t>
            </a:r>
            <a:r>
              <a:rPr lang="en-US" altLang="zh-CN" dirty="0"/>
              <a:t>image</a:t>
            </a:r>
            <a:r>
              <a:rPr lang="zh-CN" altLang="en-US" dirty="0"/>
              <a:t> </a:t>
            </a:r>
            <a:r>
              <a:rPr lang="en-US" altLang="zh-CN" dirty="0"/>
              <a:t>classification,</a:t>
            </a:r>
            <a:r>
              <a:rPr lang="zh-CN" altLang="en-US" dirty="0"/>
              <a:t> </a:t>
            </a:r>
            <a:r>
              <a:rPr lang="en-US" altLang="zh-CN" dirty="0"/>
              <a:t>such</a:t>
            </a:r>
            <a:r>
              <a:rPr lang="zh-CN" altLang="en-US" dirty="0"/>
              <a:t> </a:t>
            </a:r>
            <a:r>
              <a:rPr lang="en-US" altLang="zh-CN" dirty="0"/>
              <a:t>as</a:t>
            </a:r>
            <a:r>
              <a:rPr lang="zh-CN" altLang="en-US" dirty="0"/>
              <a:t> </a:t>
            </a:r>
            <a:r>
              <a:rPr lang="en-US" dirty="0" err="1"/>
              <a:t>EfficientNet</a:t>
            </a:r>
            <a:r>
              <a:rPr lang="zh-CN" altLang="en-US" dirty="0"/>
              <a:t> </a:t>
            </a:r>
            <a:r>
              <a:rPr lang="en-US" altLang="zh-CN" dirty="0"/>
              <a:t>and</a:t>
            </a:r>
            <a:r>
              <a:rPr lang="zh-CN" altLang="en-US" dirty="0"/>
              <a:t> </a:t>
            </a:r>
            <a:r>
              <a:rPr lang="en-US" altLang="zh-CN" dirty="0" err="1"/>
              <a:t>DenseNet</a:t>
            </a:r>
            <a:r>
              <a:rPr lang="en-US" altLang="zh-CN" dirty="0"/>
              <a:t>.</a:t>
            </a:r>
            <a:r>
              <a:rPr lang="zh-CN" altLang="en-US" dirty="0"/>
              <a:t> </a:t>
            </a:r>
            <a:r>
              <a:rPr lang="en-US" altLang="zh-CN" dirty="0"/>
              <a:t>It’s</a:t>
            </a:r>
            <a:r>
              <a:rPr lang="zh-CN" altLang="en-US" dirty="0"/>
              <a:t> </a:t>
            </a:r>
            <a:r>
              <a:rPr lang="en-US" altLang="zh-CN" dirty="0"/>
              <a:t>always</a:t>
            </a:r>
            <a:r>
              <a:rPr lang="zh-CN" altLang="en-US" dirty="0"/>
              <a:t> </a:t>
            </a:r>
            <a:r>
              <a:rPr lang="en-US" altLang="zh-CN" dirty="0"/>
              <a:t>good</a:t>
            </a:r>
            <a:r>
              <a:rPr lang="zh-CN" altLang="en-US" dirty="0"/>
              <a:t> </a:t>
            </a:r>
            <a:r>
              <a:rPr lang="en-US" altLang="zh-CN" dirty="0"/>
              <a:t>to</a:t>
            </a:r>
            <a:r>
              <a:rPr lang="zh-CN" altLang="en-US" dirty="0"/>
              <a:t> </a:t>
            </a:r>
            <a:r>
              <a:rPr lang="en-US" altLang="zh-CN" dirty="0"/>
              <a:t>explore.</a:t>
            </a:r>
            <a:endParaRPr lang="en-US" dirty="0"/>
          </a:p>
          <a:p>
            <a:pPr marL="0" indent="0">
              <a:buNone/>
            </a:pPr>
            <a:endParaRPr lang="en-US" dirty="0"/>
          </a:p>
        </p:txBody>
      </p:sp>
    </p:spTree>
    <p:extLst>
      <p:ext uri="{BB962C8B-B14F-4D97-AF65-F5344CB8AC3E}">
        <p14:creationId xmlns:p14="http://schemas.microsoft.com/office/powerpoint/2010/main" val="241738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EC84E-CB47-8749-BD29-F07C8045EABA}"/>
              </a:ext>
            </a:extLst>
          </p:cNvPr>
          <p:cNvSpPr>
            <a:spLocks noGrp="1"/>
          </p:cNvSpPr>
          <p:nvPr>
            <p:ph type="title"/>
          </p:nvPr>
        </p:nvSpPr>
        <p:spPr/>
        <p:txBody>
          <a:bodyPr/>
          <a:lstStyle/>
          <a:p>
            <a:r>
              <a:rPr lang="en-US" altLang="zh-CN" sz="6000" dirty="0"/>
              <a:t>Thank</a:t>
            </a:r>
            <a:r>
              <a:rPr lang="zh-CN" altLang="en-US" sz="6000" dirty="0"/>
              <a:t> </a:t>
            </a:r>
            <a:r>
              <a:rPr lang="en-US" altLang="zh-CN" sz="6000" dirty="0"/>
              <a:t>you!</a:t>
            </a:r>
            <a:endParaRPr lang="en-US" sz="6000" dirty="0"/>
          </a:p>
        </p:txBody>
      </p:sp>
    </p:spTree>
    <p:extLst>
      <p:ext uri="{BB962C8B-B14F-4D97-AF65-F5344CB8AC3E}">
        <p14:creationId xmlns:p14="http://schemas.microsoft.com/office/powerpoint/2010/main" val="2595233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6991-EB60-9543-B78D-7C091B12DD99}"/>
              </a:ext>
            </a:extLst>
          </p:cNvPr>
          <p:cNvSpPr>
            <a:spLocks noGrp="1"/>
          </p:cNvSpPr>
          <p:nvPr>
            <p:ph type="title"/>
          </p:nvPr>
        </p:nvSpPr>
        <p:spPr>
          <a:xfrm>
            <a:off x="648930" y="629267"/>
            <a:ext cx="9252154" cy="1016654"/>
          </a:xfrm>
        </p:spPr>
        <p:txBody>
          <a:bodyPr>
            <a:normAutofit/>
          </a:bodyPr>
          <a:lstStyle/>
          <a:p>
            <a:r>
              <a:rPr lang="en-US" altLang="zh-CN" dirty="0">
                <a:solidFill>
                  <a:srgbClr val="EBEBEB"/>
                </a:solidFill>
              </a:rPr>
              <a:t>Background</a:t>
            </a:r>
            <a:r>
              <a:rPr lang="zh-CN" altLang="en-US" dirty="0">
                <a:solidFill>
                  <a:srgbClr val="EBEBEB"/>
                </a:solidFill>
              </a:rPr>
              <a:t>  </a:t>
            </a:r>
            <a:r>
              <a:rPr lang="en-US" altLang="zh-CN" dirty="0">
                <a:solidFill>
                  <a:srgbClr val="EBEBEB"/>
                </a:solidFill>
              </a:rPr>
              <a:t>&amp;</a:t>
            </a:r>
            <a:r>
              <a:rPr lang="zh-CN" altLang="en-US" dirty="0">
                <a:solidFill>
                  <a:srgbClr val="EBEBEB"/>
                </a:solidFill>
              </a:rPr>
              <a:t> </a:t>
            </a:r>
            <a:r>
              <a:rPr lang="en-US" altLang="zh-CN" dirty="0">
                <a:solidFill>
                  <a:srgbClr val="EBEBEB"/>
                </a:solidFill>
              </a:rPr>
              <a:t>Goal</a:t>
            </a:r>
            <a:endParaRPr lang="en-US" dirty="0">
              <a:solidFill>
                <a:srgbClr val="EBEBEB"/>
              </a:solidFill>
            </a:endParaRPr>
          </a:p>
        </p:txBody>
      </p:sp>
      <p:sp>
        <p:nvSpPr>
          <p:cNvPr id="9" name="Content Placeholder 8">
            <a:extLst>
              <a:ext uri="{FF2B5EF4-FFF2-40B4-BE49-F238E27FC236}">
                <a16:creationId xmlns:a16="http://schemas.microsoft.com/office/drawing/2014/main" id="{265DFB8D-9500-4814-AC4D-6F1BC8C62413}"/>
              </a:ext>
            </a:extLst>
          </p:cNvPr>
          <p:cNvSpPr>
            <a:spLocks noGrp="1"/>
          </p:cNvSpPr>
          <p:nvPr>
            <p:ph idx="1"/>
          </p:nvPr>
        </p:nvSpPr>
        <p:spPr>
          <a:xfrm>
            <a:off x="648931" y="2570044"/>
            <a:ext cx="9452000" cy="3658689"/>
          </a:xfrm>
        </p:spPr>
        <p:txBody>
          <a:bodyPr>
            <a:normAutofit lnSpcReduction="10000"/>
          </a:bodyPr>
          <a:lstStyle/>
          <a:p>
            <a:r>
              <a:rPr lang="en-US" altLang="zh-CN" b="1" dirty="0"/>
              <a:t>Background</a:t>
            </a:r>
          </a:p>
          <a:p>
            <a:pPr marL="400050" lvl="1" indent="0">
              <a:buNone/>
            </a:pPr>
            <a:r>
              <a:rPr lang="en-US" altLang="zh-CN" dirty="0"/>
              <a:t>P</a:t>
            </a:r>
            <a:r>
              <a:rPr lang="en-US" dirty="0"/>
              <a:t>atients living in </a:t>
            </a:r>
            <a:r>
              <a:rPr lang="en-US" altLang="zh-CN" dirty="0"/>
              <a:t>India</a:t>
            </a:r>
            <a:r>
              <a:rPr lang="zh-CN" altLang="en-US" dirty="0"/>
              <a:t> </a:t>
            </a:r>
            <a:r>
              <a:rPr lang="en-US" dirty="0"/>
              <a:t>rural areas have a higher risk of developing blindness</a:t>
            </a:r>
            <a:r>
              <a:rPr lang="en-US" altLang="zh-CN" dirty="0"/>
              <a:t>.</a:t>
            </a:r>
            <a:r>
              <a:rPr lang="en-US" dirty="0"/>
              <a:t> Even if screening is conduct successfully, the screen images are required professional doctors to review one by one and then provide the diagnosis</a:t>
            </a:r>
            <a:r>
              <a:rPr lang="en-US" altLang="zh-CN" dirty="0"/>
              <a:t>.</a:t>
            </a:r>
            <a:endParaRPr lang="en-US" dirty="0"/>
          </a:p>
          <a:p>
            <a:pPr marL="400050" lvl="1" indent="0">
              <a:buNone/>
            </a:pPr>
            <a:r>
              <a:rPr lang="en-US" dirty="0"/>
              <a:t>To avoid more people missing the optimal treatment time, Aravind Eye Hospital in India captured screen images from rural areas</a:t>
            </a:r>
            <a:r>
              <a:rPr lang="zh-CN" altLang="en-US" dirty="0"/>
              <a:t> </a:t>
            </a:r>
            <a:r>
              <a:rPr lang="en-US" altLang="zh-CN" dirty="0"/>
              <a:t>and</a:t>
            </a:r>
            <a:r>
              <a:rPr lang="zh-CN" altLang="en-US" dirty="0"/>
              <a:t> </a:t>
            </a:r>
            <a:r>
              <a:rPr lang="en-US" dirty="0"/>
              <a:t> hoped to leverage technology to screen images automatically and gain information on the severity of the condition.</a:t>
            </a:r>
          </a:p>
          <a:p>
            <a:r>
              <a:rPr lang="en-US" altLang="zh-CN" b="1" dirty="0"/>
              <a:t>Goal</a:t>
            </a:r>
            <a:endParaRPr lang="en-US" b="1" dirty="0"/>
          </a:p>
          <a:p>
            <a:pPr marL="0" indent="0">
              <a:buNone/>
            </a:pPr>
            <a:r>
              <a:rPr lang="en-US" altLang="zh-CN" dirty="0"/>
              <a:t>	Leverage</a:t>
            </a:r>
            <a:r>
              <a:rPr lang="zh-CN" altLang="en-US" dirty="0"/>
              <a:t> </a:t>
            </a:r>
            <a:r>
              <a:rPr lang="en-US" altLang="zh-CN" dirty="0"/>
              <a:t>deep</a:t>
            </a:r>
            <a:r>
              <a:rPr lang="zh-CN" altLang="en-US" dirty="0"/>
              <a:t> </a:t>
            </a:r>
            <a:r>
              <a:rPr lang="en-US" altLang="zh-CN" dirty="0"/>
              <a:t>learning</a:t>
            </a:r>
            <a:r>
              <a:rPr lang="zh-CN" altLang="en-US" dirty="0"/>
              <a:t> </a:t>
            </a:r>
            <a:r>
              <a:rPr lang="en-US" altLang="zh-CN" dirty="0"/>
              <a:t>to</a:t>
            </a:r>
            <a:r>
              <a:rPr lang="zh-CN" altLang="en-US" dirty="0"/>
              <a:t> </a:t>
            </a:r>
            <a:r>
              <a:rPr lang="en-US" altLang="zh-CN" dirty="0"/>
              <a:t>accelerate</a:t>
            </a:r>
            <a:r>
              <a:rPr lang="zh-CN" altLang="en-US" dirty="0"/>
              <a:t> </a:t>
            </a:r>
            <a:r>
              <a:rPr lang="en-US" altLang="zh-CN" dirty="0"/>
              <a:t>the</a:t>
            </a:r>
            <a:r>
              <a:rPr lang="zh-CN" altLang="en-US" dirty="0"/>
              <a:t> </a:t>
            </a:r>
            <a:r>
              <a:rPr lang="en-US" altLang="zh-CN" dirty="0"/>
              <a:t>diabetic</a:t>
            </a:r>
            <a:r>
              <a:rPr lang="zh-CN" altLang="en-US" dirty="0"/>
              <a:t> </a:t>
            </a:r>
            <a:r>
              <a:rPr lang="en-US" altLang="zh-CN" dirty="0"/>
              <a:t>retinopathy</a:t>
            </a:r>
            <a:r>
              <a:rPr lang="zh-CN" altLang="en-US" dirty="0"/>
              <a:t> </a:t>
            </a:r>
            <a:r>
              <a:rPr lang="en-US" altLang="zh-CN" dirty="0"/>
              <a:t>detection.</a:t>
            </a:r>
            <a:endParaRPr lang="en-US" dirty="0"/>
          </a:p>
        </p:txBody>
      </p:sp>
    </p:spTree>
    <p:extLst>
      <p:ext uri="{BB962C8B-B14F-4D97-AF65-F5344CB8AC3E}">
        <p14:creationId xmlns:p14="http://schemas.microsoft.com/office/powerpoint/2010/main" val="252438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B329-569B-0B44-9928-E3036B33A811}"/>
              </a:ext>
            </a:extLst>
          </p:cNvPr>
          <p:cNvSpPr>
            <a:spLocks noGrp="1"/>
          </p:cNvSpPr>
          <p:nvPr>
            <p:ph type="title"/>
          </p:nvPr>
        </p:nvSpPr>
        <p:spPr/>
        <p:txBody>
          <a:bodyPr/>
          <a:lstStyle/>
          <a:p>
            <a:r>
              <a:rPr lang="en-US" altLang="zh-CN" dirty="0"/>
              <a:t>Data</a:t>
            </a:r>
            <a:r>
              <a:rPr lang="zh-CN" altLang="en-US" dirty="0"/>
              <a:t> </a:t>
            </a:r>
            <a:r>
              <a:rPr lang="en-US" altLang="zh-CN" dirty="0"/>
              <a:t>Info</a:t>
            </a:r>
            <a:endParaRPr lang="en-US" dirty="0"/>
          </a:p>
        </p:txBody>
      </p:sp>
      <p:sp>
        <p:nvSpPr>
          <p:cNvPr id="3" name="Content Placeholder 2">
            <a:extLst>
              <a:ext uri="{FF2B5EF4-FFF2-40B4-BE49-F238E27FC236}">
                <a16:creationId xmlns:a16="http://schemas.microsoft.com/office/drawing/2014/main" id="{37185902-A1FE-7D43-B533-748AB0E2AEFA}"/>
              </a:ext>
            </a:extLst>
          </p:cNvPr>
          <p:cNvSpPr>
            <a:spLocks noGrp="1"/>
          </p:cNvSpPr>
          <p:nvPr>
            <p:ph idx="1"/>
          </p:nvPr>
        </p:nvSpPr>
        <p:spPr/>
        <p:txBody>
          <a:bodyPr>
            <a:normAutofit fontScale="92500" lnSpcReduction="10000"/>
          </a:bodyPr>
          <a:lstStyle/>
          <a:p>
            <a:r>
              <a:rPr lang="en-US" altLang="zh-CN" dirty="0"/>
              <a:t>Source:</a:t>
            </a:r>
            <a:r>
              <a:rPr lang="zh-CN" altLang="en-US" dirty="0"/>
              <a:t> </a:t>
            </a:r>
            <a:r>
              <a:rPr lang="en-US" altLang="zh-CN" dirty="0"/>
              <a:t>C</a:t>
            </a:r>
            <a:r>
              <a:rPr lang="en-US" dirty="0"/>
              <a:t>aptured from the rural areas by Aravind Eye Hospital</a:t>
            </a:r>
          </a:p>
          <a:p>
            <a:pPr marL="1371600" lvl="3" indent="0">
              <a:buNone/>
            </a:pPr>
            <a:r>
              <a:rPr lang="en-US" altLang="zh-CN" sz="2000" dirty="0"/>
              <a:t>Obtained</a:t>
            </a:r>
            <a:r>
              <a:rPr lang="zh-CN" altLang="en-US" sz="2000" dirty="0"/>
              <a:t> </a:t>
            </a:r>
            <a:r>
              <a:rPr lang="en-US" altLang="zh-CN" sz="2000" dirty="0"/>
              <a:t>from</a:t>
            </a:r>
            <a:r>
              <a:rPr lang="zh-CN" altLang="en-US" sz="2000" dirty="0"/>
              <a:t> </a:t>
            </a:r>
            <a:r>
              <a:rPr lang="en-US" altLang="zh-CN" sz="2000" dirty="0"/>
              <a:t>Kaggle</a:t>
            </a:r>
            <a:r>
              <a:rPr lang="zh-CN" altLang="en-US" sz="2000" dirty="0"/>
              <a:t> </a:t>
            </a:r>
            <a:r>
              <a:rPr lang="en-US" altLang="zh-CN" sz="2000" dirty="0"/>
              <a:t>Platform</a:t>
            </a:r>
            <a:endParaRPr lang="en-US" sz="2000" dirty="0"/>
          </a:p>
          <a:p>
            <a:endParaRPr lang="en-US" dirty="0"/>
          </a:p>
          <a:p>
            <a:r>
              <a:rPr lang="en-US" altLang="zh-CN" dirty="0"/>
              <a:t>Total</a:t>
            </a:r>
            <a:r>
              <a:rPr lang="zh-CN" altLang="en-US" dirty="0"/>
              <a:t> </a:t>
            </a:r>
            <a:r>
              <a:rPr lang="en-US" altLang="zh-CN" dirty="0"/>
              <a:t>images:</a:t>
            </a:r>
            <a:r>
              <a:rPr lang="zh-CN" altLang="en-US" dirty="0"/>
              <a:t> </a:t>
            </a:r>
            <a:r>
              <a:rPr lang="en-US" dirty="0"/>
              <a:t>5590 images</a:t>
            </a:r>
          </a:p>
          <a:p>
            <a:pPr marL="0" indent="0">
              <a:buNone/>
            </a:pPr>
            <a:r>
              <a:rPr lang="en-US" altLang="zh-CN" dirty="0"/>
              <a:t>       Training Set:</a:t>
            </a:r>
            <a:r>
              <a:rPr lang="zh-CN" altLang="en-US" dirty="0"/>
              <a:t> </a:t>
            </a:r>
            <a:r>
              <a:rPr lang="en-US" altLang="zh-CN" dirty="0"/>
              <a:t>2930</a:t>
            </a:r>
            <a:r>
              <a:rPr lang="en-US" dirty="0"/>
              <a:t> images</a:t>
            </a:r>
          </a:p>
          <a:p>
            <a:pPr marL="0" indent="0">
              <a:buNone/>
            </a:pPr>
            <a:r>
              <a:rPr lang="en-US" dirty="0"/>
              <a:t>       Validation Set: 732images</a:t>
            </a:r>
          </a:p>
          <a:p>
            <a:pPr marL="0" indent="0">
              <a:buNone/>
            </a:pPr>
            <a:r>
              <a:rPr lang="en-US" dirty="0"/>
              <a:t>       Test Set: 1928 images</a:t>
            </a:r>
          </a:p>
          <a:p>
            <a:pPr marL="0" indent="0">
              <a:buNone/>
            </a:pPr>
            <a:r>
              <a:rPr lang="en-US" dirty="0"/>
              <a:t>	</a:t>
            </a:r>
          </a:p>
          <a:p>
            <a:pPr marL="0" indent="0">
              <a:buNone/>
            </a:pPr>
            <a:r>
              <a:rPr lang="en-US" dirty="0"/>
              <a:t>Each image comes with a  unique id number and is rated on a scale of 0 to 4 by a clinician, based on the severity of diabetic retinopathy. The rest images are test data.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030929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57A6-CA43-1344-8D76-8C64DDA105A7}"/>
              </a:ext>
            </a:extLst>
          </p:cNvPr>
          <p:cNvSpPr>
            <a:spLocks noGrp="1"/>
          </p:cNvSpPr>
          <p:nvPr>
            <p:ph type="title"/>
          </p:nvPr>
        </p:nvSpPr>
        <p:spPr/>
        <p:txBody>
          <a:bodyPr/>
          <a:lstStyle/>
          <a:p>
            <a:r>
              <a:rPr lang="en-US" dirty="0"/>
              <a:t>Target Value</a:t>
            </a:r>
          </a:p>
        </p:txBody>
      </p:sp>
      <p:sp>
        <p:nvSpPr>
          <p:cNvPr id="3" name="Content Placeholder 2">
            <a:extLst>
              <a:ext uri="{FF2B5EF4-FFF2-40B4-BE49-F238E27FC236}">
                <a16:creationId xmlns:a16="http://schemas.microsoft.com/office/drawing/2014/main" id="{A7A62FEB-4FE3-024D-BC31-90B8C9A76508}"/>
              </a:ext>
            </a:extLst>
          </p:cNvPr>
          <p:cNvSpPr>
            <a:spLocks noGrp="1"/>
          </p:cNvSpPr>
          <p:nvPr>
            <p:ph idx="1"/>
          </p:nvPr>
        </p:nvSpPr>
        <p:spPr>
          <a:xfrm>
            <a:off x="1104293" y="1638936"/>
            <a:ext cx="8946541" cy="4195481"/>
          </a:xfrm>
        </p:spPr>
        <p:txBody>
          <a:bodyPr>
            <a:normAutofit fontScale="77500" lnSpcReduction="20000"/>
          </a:bodyPr>
          <a:lstStyle/>
          <a:p>
            <a:pPr marL="0" indent="0">
              <a:buNone/>
            </a:pPr>
            <a:r>
              <a:rPr lang="en-US" dirty="0"/>
              <a:t>Since our goal is to detect the if a fundus image has diabetic retinopathy and its possible condition, our target value is exactly the categorical five stages of the disease.</a:t>
            </a:r>
          </a:p>
          <a:p>
            <a:pPr marL="0" indent="0">
              <a:buNone/>
            </a:pPr>
            <a:endParaRPr lang="en-US" dirty="0"/>
          </a:p>
          <a:p>
            <a:pPr lvl="0"/>
            <a:r>
              <a:rPr lang="en-US" dirty="0"/>
              <a:t>stage 0 – No DR. No DR indicates healthy eyes.</a:t>
            </a:r>
          </a:p>
          <a:p>
            <a:pPr lvl="0"/>
            <a:endParaRPr lang="en-US" dirty="0"/>
          </a:p>
          <a:p>
            <a:pPr lvl="0"/>
            <a:r>
              <a:rPr lang="en-US" dirty="0"/>
              <a:t>stage 1 – Mild. The earliest stage of diabetic retinopathy is often where swelling begins in retina’s vessels.</a:t>
            </a:r>
          </a:p>
          <a:p>
            <a:pPr lvl="0"/>
            <a:r>
              <a:rPr lang="en-US" dirty="0"/>
              <a:t>stage 2 – Moderate. In this stage, increased swelling of microscopic blood vessels begins to block blood flow to the retina, preventing proper nourishment. </a:t>
            </a:r>
          </a:p>
          <a:p>
            <a:pPr lvl="0"/>
            <a:r>
              <a:rPr lang="en-US" dirty="0"/>
              <a:t>stage 3 – Severe. A larger section of blood vessels in the retina become blocked, resulting in insufficient blood flow to this area. The body receives signals to start growing new blood vessels in the retina. </a:t>
            </a:r>
          </a:p>
          <a:p>
            <a:pPr lvl="0"/>
            <a:r>
              <a:rPr lang="en-US" dirty="0"/>
              <a:t>stage 4 - Proliferative diabetic retinopathy. This is an advanced stage of the disease in which new blood vessels grow in the retina, causing blurriness, a limited field of vision, and even blindness.</a:t>
            </a:r>
          </a:p>
          <a:p>
            <a:pPr marL="0" indent="0">
              <a:buNone/>
            </a:pPr>
            <a:endParaRPr lang="en-US" dirty="0"/>
          </a:p>
          <a:p>
            <a:endParaRPr lang="en-US" dirty="0"/>
          </a:p>
        </p:txBody>
      </p:sp>
    </p:spTree>
    <p:extLst>
      <p:ext uri="{BB962C8B-B14F-4D97-AF65-F5344CB8AC3E}">
        <p14:creationId xmlns:p14="http://schemas.microsoft.com/office/powerpoint/2010/main" val="356895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A38D0DF9-418C-8047-AD34-B30B67E015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28289" y="2386001"/>
            <a:ext cx="6086936" cy="3538802"/>
          </a:xfrm>
          <a:prstGeom prst="rect">
            <a:avLst/>
          </a:prstGeom>
        </p:spPr>
      </p:pic>
      <p:sp>
        <p:nvSpPr>
          <p:cNvPr id="6" name="Title 1">
            <a:extLst>
              <a:ext uri="{FF2B5EF4-FFF2-40B4-BE49-F238E27FC236}">
                <a16:creationId xmlns:a16="http://schemas.microsoft.com/office/drawing/2014/main" id="{9606D8A4-80A1-DA41-9DA1-7B0A10C95095}"/>
              </a:ext>
            </a:extLst>
          </p:cNvPr>
          <p:cNvSpPr>
            <a:spLocks noGrp="1"/>
          </p:cNvSpPr>
          <p:nvPr>
            <p:ph type="title"/>
          </p:nvPr>
        </p:nvSpPr>
        <p:spPr/>
        <p:txBody>
          <a:bodyPr/>
          <a:lstStyle/>
          <a:p>
            <a:r>
              <a:rPr lang="en-US"/>
              <a:t>Data Exploratory analysis </a:t>
            </a:r>
            <a:br>
              <a:rPr lang="en-US"/>
            </a:br>
            <a:r>
              <a:rPr lang="en-US"/>
              <a:t>	</a:t>
            </a:r>
            <a:r>
              <a:rPr lang="en-US" sz="2800"/>
              <a:t>1) Distribution of Label Class</a:t>
            </a:r>
            <a:endParaRPr lang="en-US" sz="2800" dirty="0"/>
          </a:p>
        </p:txBody>
      </p:sp>
      <p:sp>
        <p:nvSpPr>
          <p:cNvPr id="7" name="TextBox 6">
            <a:extLst>
              <a:ext uri="{FF2B5EF4-FFF2-40B4-BE49-F238E27FC236}">
                <a16:creationId xmlns:a16="http://schemas.microsoft.com/office/drawing/2014/main" id="{18AC623C-9E17-4645-8734-68FF20333E2D}"/>
              </a:ext>
            </a:extLst>
          </p:cNvPr>
          <p:cNvSpPr txBox="1"/>
          <p:nvPr/>
        </p:nvSpPr>
        <p:spPr>
          <a:xfrm>
            <a:off x="646111" y="2675188"/>
            <a:ext cx="4982179" cy="2585323"/>
          </a:xfrm>
          <a:prstGeom prst="rect">
            <a:avLst/>
          </a:prstGeom>
          <a:noFill/>
        </p:spPr>
        <p:txBody>
          <a:bodyPr wrap="square" rtlCol="0">
            <a:spAutoFit/>
          </a:bodyPr>
          <a:lstStyle/>
          <a:p>
            <a:pPr marL="285750" indent="-285750">
              <a:buFont typeface="Arial" panose="020B0604020202020204" pitchFamily="34" charset="0"/>
              <a:buChar char="•"/>
            </a:pPr>
            <a:r>
              <a:rPr lang="en-US"/>
              <a:t>The label class of severity is distributed</a:t>
            </a:r>
          </a:p>
          <a:p>
            <a:r>
              <a:rPr lang="en-US"/>
              <a:t>     unequally.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No DR and Moderate accounts add up</a:t>
            </a:r>
          </a:p>
          <a:p>
            <a:r>
              <a:rPr lang="en-US"/>
              <a:t>     to 77% approximately.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Problem: People with diabetic retinopathy will be wrongly informed of  no disease.</a:t>
            </a:r>
            <a:endParaRPr lang="en-US" dirty="0"/>
          </a:p>
        </p:txBody>
      </p:sp>
    </p:spTree>
    <p:extLst>
      <p:ext uri="{BB962C8B-B14F-4D97-AF65-F5344CB8AC3E}">
        <p14:creationId xmlns:p14="http://schemas.microsoft.com/office/powerpoint/2010/main" val="171574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7E8D-74A0-B240-82B8-01EFB1B31ED7}"/>
              </a:ext>
            </a:extLst>
          </p:cNvPr>
          <p:cNvSpPr>
            <a:spLocks noGrp="1"/>
          </p:cNvSpPr>
          <p:nvPr>
            <p:ph type="title"/>
          </p:nvPr>
        </p:nvSpPr>
        <p:spPr>
          <a:xfrm>
            <a:off x="646111" y="452718"/>
            <a:ext cx="9869489" cy="1400530"/>
          </a:xfrm>
        </p:spPr>
        <p:txBody>
          <a:bodyPr/>
          <a:lstStyle/>
          <a:p>
            <a:r>
              <a:rPr lang="en-US"/>
              <a:t>Data Exploratory analysis </a:t>
            </a:r>
            <a:br>
              <a:rPr lang="en-US"/>
            </a:br>
            <a:r>
              <a:rPr lang="en-US"/>
              <a:t>	</a:t>
            </a:r>
            <a:r>
              <a:rPr lang="en-US" sz="2800"/>
              <a:t>2) Samples of  fundus images across different severity </a:t>
            </a:r>
            <a:endParaRPr lang="en-US" sz="2800" dirty="0"/>
          </a:p>
        </p:txBody>
      </p:sp>
      <p:pic>
        <p:nvPicPr>
          <p:cNvPr id="4" name="Content Placeholder 3" descr="A picture containing covered, bright, orange&#10;&#10;Description automatically generated">
            <a:extLst>
              <a:ext uri="{FF2B5EF4-FFF2-40B4-BE49-F238E27FC236}">
                <a16:creationId xmlns:a16="http://schemas.microsoft.com/office/drawing/2014/main" id="{E43A15A1-4C45-F643-A6C9-9A7FD942F95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4217" t="-31148" r="531" b="-2539"/>
          <a:stretch/>
        </p:blipFill>
        <p:spPr>
          <a:xfrm>
            <a:off x="3121573" y="384374"/>
            <a:ext cx="7945821" cy="6473626"/>
          </a:xfrm>
          <a:prstGeom prst="rect">
            <a:avLst/>
          </a:prstGeom>
        </p:spPr>
      </p:pic>
      <p:sp>
        <p:nvSpPr>
          <p:cNvPr id="10" name="TextBox 9">
            <a:extLst>
              <a:ext uri="{FF2B5EF4-FFF2-40B4-BE49-F238E27FC236}">
                <a16:creationId xmlns:a16="http://schemas.microsoft.com/office/drawing/2014/main" id="{3D7F2DA5-4DC9-C44C-B81F-3D15B611D2B8}"/>
              </a:ext>
            </a:extLst>
          </p:cNvPr>
          <p:cNvSpPr txBox="1"/>
          <p:nvPr/>
        </p:nvSpPr>
        <p:spPr>
          <a:xfrm>
            <a:off x="646110" y="2824062"/>
            <a:ext cx="4509213" cy="2585323"/>
          </a:xfrm>
          <a:prstGeom prst="rect">
            <a:avLst/>
          </a:prstGeom>
          <a:noFill/>
        </p:spPr>
        <p:txBody>
          <a:bodyPr wrap="square" rtlCol="0">
            <a:spAutoFit/>
          </a:bodyPr>
          <a:lstStyle/>
          <a:p>
            <a:pPr marL="285750" indent="-285750">
              <a:buFont typeface="Arial" panose="020B0604020202020204" pitchFamily="34" charset="0"/>
              <a:buChar char="•"/>
            </a:pPr>
            <a:r>
              <a:rPr lang="en-US"/>
              <a:t>The sizes are varying. Need to resize to the same dimension</a:t>
            </a:r>
          </a:p>
          <a:p>
            <a:endParaRPr lang="en-US"/>
          </a:p>
          <a:p>
            <a:pPr marL="285750" indent="-285750">
              <a:buFont typeface="Arial" panose="020B0604020202020204" pitchFamily="34" charset="0"/>
              <a:buChar char="•"/>
            </a:pPr>
            <a:r>
              <a:rPr lang="en-US"/>
              <a:t>Some images are low-quality</a:t>
            </a:r>
          </a:p>
          <a:p>
            <a:r>
              <a:rPr lang="en-US"/>
              <a:t>    eg: low brightness, saturation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As the severity level increases, the fundus images tends to have more light spots and be cloudy.</a:t>
            </a:r>
            <a:endParaRPr lang="en-US" dirty="0"/>
          </a:p>
        </p:txBody>
      </p:sp>
    </p:spTree>
    <p:extLst>
      <p:ext uri="{BB962C8B-B14F-4D97-AF65-F5344CB8AC3E}">
        <p14:creationId xmlns:p14="http://schemas.microsoft.com/office/powerpoint/2010/main" val="2639028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D511AAF-4675-5D4F-87EC-C84364D433BF}"/>
              </a:ext>
            </a:extLst>
          </p:cNvPr>
          <p:cNvSpPr txBox="1">
            <a:spLocks/>
          </p:cNvSpPr>
          <p:nvPr/>
        </p:nvSpPr>
        <p:spPr>
          <a:xfrm>
            <a:off x="641837" y="452718"/>
            <a:ext cx="9869489"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Exploratory analysis </a:t>
            </a:r>
            <a:br>
              <a:rPr lang="en-US" dirty="0"/>
            </a:br>
            <a:r>
              <a:rPr lang="en-US" dirty="0"/>
              <a:t>	</a:t>
            </a:r>
            <a:r>
              <a:rPr lang="en-US" sz="2800" dirty="0"/>
              <a:t>3) Detect low-quality images and enhance quality</a:t>
            </a:r>
          </a:p>
        </p:txBody>
      </p:sp>
      <p:pic>
        <p:nvPicPr>
          <p:cNvPr id="10" name="Picture 9" descr="A collage of planets&#10;&#10;Description automatically generated with low confidence">
            <a:extLst>
              <a:ext uri="{FF2B5EF4-FFF2-40B4-BE49-F238E27FC236}">
                <a16:creationId xmlns:a16="http://schemas.microsoft.com/office/drawing/2014/main" id="{D49C4536-44D2-E746-BF8D-F5F153CC15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6150" y="1952775"/>
            <a:ext cx="5931515" cy="1973934"/>
          </a:xfrm>
          <a:prstGeom prst="rect">
            <a:avLst/>
          </a:prstGeom>
        </p:spPr>
      </p:pic>
      <p:pic>
        <p:nvPicPr>
          <p:cNvPr id="11" name="Picture 10" descr="A picture containing text, different, several&#10;&#10;Description automatically generated">
            <a:extLst>
              <a:ext uri="{FF2B5EF4-FFF2-40B4-BE49-F238E27FC236}">
                <a16:creationId xmlns:a16="http://schemas.microsoft.com/office/drawing/2014/main" id="{027FADF6-2461-674F-8B56-EBB47CCB89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6150" y="4548268"/>
            <a:ext cx="5931515" cy="1994421"/>
          </a:xfrm>
          <a:prstGeom prst="rect">
            <a:avLst/>
          </a:prstGeom>
        </p:spPr>
      </p:pic>
      <p:sp>
        <p:nvSpPr>
          <p:cNvPr id="18" name="Down Arrow 17">
            <a:extLst>
              <a:ext uri="{FF2B5EF4-FFF2-40B4-BE49-F238E27FC236}">
                <a16:creationId xmlns:a16="http://schemas.microsoft.com/office/drawing/2014/main" id="{4DD1B55A-4B48-B348-8F4A-5F209209B0BB}"/>
              </a:ext>
            </a:extLst>
          </p:cNvPr>
          <p:cNvSpPr/>
          <p:nvPr/>
        </p:nvSpPr>
        <p:spPr>
          <a:xfrm>
            <a:off x="8001000" y="3906180"/>
            <a:ext cx="649706" cy="64208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C196911-E193-3F42-BF74-5CF1FE3FD318}"/>
              </a:ext>
            </a:extLst>
          </p:cNvPr>
          <p:cNvSpPr txBox="1"/>
          <p:nvPr/>
        </p:nvSpPr>
        <p:spPr>
          <a:xfrm>
            <a:off x="4487227" y="2785853"/>
            <a:ext cx="748923" cy="307777"/>
          </a:xfrm>
          <a:prstGeom prst="rect">
            <a:avLst/>
          </a:prstGeom>
          <a:noFill/>
        </p:spPr>
        <p:txBody>
          <a:bodyPr wrap="none" rtlCol="0">
            <a:spAutoFit/>
          </a:bodyPr>
          <a:lstStyle/>
          <a:p>
            <a:r>
              <a:rPr lang="en-US" sz="1400" dirty="0"/>
              <a:t>Before</a:t>
            </a:r>
          </a:p>
        </p:txBody>
      </p:sp>
      <p:sp>
        <p:nvSpPr>
          <p:cNvPr id="20" name="TextBox 19">
            <a:extLst>
              <a:ext uri="{FF2B5EF4-FFF2-40B4-BE49-F238E27FC236}">
                <a16:creationId xmlns:a16="http://schemas.microsoft.com/office/drawing/2014/main" id="{7D854881-268F-C447-ACBD-0393BD939B28}"/>
              </a:ext>
            </a:extLst>
          </p:cNvPr>
          <p:cNvSpPr txBox="1"/>
          <p:nvPr/>
        </p:nvSpPr>
        <p:spPr>
          <a:xfrm>
            <a:off x="4487227" y="5391589"/>
            <a:ext cx="606256" cy="307777"/>
          </a:xfrm>
          <a:prstGeom prst="rect">
            <a:avLst/>
          </a:prstGeom>
          <a:noFill/>
        </p:spPr>
        <p:txBody>
          <a:bodyPr wrap="none" rtlCol="0">
            <a:spAutoFit/>
          </a:bodyPr>
          <a:lstStyle/>
          <a:p>
            <a:r>
              <a:rPr lang="en-US" sz="1400" dirty="0"/>
              <a:t>After</a:t>
            </a:r>
          </a:p>
        </p:txBody>
      </p:sp>
      <p:sp>
        <p:nvSpPr>
          <p:cNvPr id="24" name="TextBox 23">
            <a:extLst>
              <a:ext uri="{FF2B5EF4-FFF2-40B4-BE49-F238E27FC236}">
                <a16:creationId xmlns:a16="http://schemas.microsoft.com/office/drawing/2014/main" id="{2D92FAFB-7762-464D-B9A0-A3834A6DD84A}"/>
              </a:ext>
            </a:extLst>
          </p:cNvPr>
          <p:cNvSpPr txBox="1"/>
          <p:nvPr/>
        </p:nvSpPr>
        <p:spPr>
          <a:xfrm>
            <a:off x="733436" y="2239944"/>
            <a:ext cx="3682457" cy="2062103"/>
          </a:xfrm>
          <a:prstGeom prst="rect">
            <a:avLst/>
          </a:prstGeom>
          <a:noFill/>
        </p:spPr>
        <p:txBody>
          <a:bodyPr wrap="square" rtlCol="0">
            <a:spAutoFit/>
          </a:bodyPr>
          <a:lstStyle/>
          <a:p>
            <a:r>
              <a:rPr lang="en-US" dirty="0"/>
              <a:t>Method : converted the</a:t>
            </a:r>
            <a:r>
              <a:rPr lang="zh-CN" altLang="en-US" dirty="0"/>
              <a:t> </a:t>
            </a:r>
            <a:r>
              <a:rPr lang="en-US" altLang="zh-CN" dirty="0"/>
              <a:t>images</a:t>
            </a:r>
            <a:r>
              <a:rPr lang="en-US" dirty="0"/>
              <a:t> from RGB to HSV color. </a:t>
            </a:r>
          </a:p>
          <a:p>
            <a:endParaRPr lang="en-US" sz="1400" dirty="0"/>
          </a:p>
          <a:p>
            <a:r>
              <a:rPr lang="en-US" altLang="zh-CN" sz="1400" dirty="0"/>
              <a:t>(H):</a:t>
            </a:r>
            <a:r>
              <a:rPr lang="zh-CN" altLang="en-US" sz="1400" dirty="0"/>
              <a:t> </a:t>
            </a:r>
            <a:r>
              <a:rPr lang="en-US" altLang="zh-CN" sz="1400" dirty="0"/>
              <a:t>hue</a:t>
            </a:r>
            <a:r>
              <a:rPr lang="zh-CN" altLang="en-US" sz="1400" dirty="0"/>
              <a:t> </a:t>
            </a:r>
            <a:r>
              <a:rPr lang="en-US" altLang="zh-CN" sz="1400" dirty="0"/>
              <a:t>–</a:t>
            </a:r>
            <a:r>
              <a:rPr lang="zh-CN" altLang="en-US" sz="1400" dirty="0"/>
              <a:t> </a:t>
            </a:r>
            <a:r>
              <a:rPr lang="en-US" altLang="zh-CN" sz="1400" dirty="0"/>
              <a:t>color</a:t>
            </a:r>
          </a:p>
          <a:p>
            <a:r>
              <a:rPr lang="en-US" altLang="zh-CN" sz="1400" dirty="0"/>
              <a:t>(S)</a:t>
            </a:r>
            <a:r>
              <a:rPr lang="zh-CN" altLang="en-US" sz="1400" dirty="0"/>
              <a:t> </a:t>
            </a:r>
            <a:r>
              <a:rPr lang="en-US" altLang="zh-CN" sz="1400" dirty="0"/>
              <a:t>:</a:t>
            </a:r>
            <a:r>
              <a:rPr lang="zh-CN" altLang="en-US" sz="1400" dirty="0"/>
              <a:t> </a:t>
            </a:r>
            <a:r>
              <a:rPr lang="en-US" altLang="zh-CN" sz="1400" dirty="0"/>
              <a:t>Saturation</a:t>
            </a:r>
            <a:r>
              <a:rPr lang="zh-CN" altLang="en-US" sz="1400" dirty="0"/>
              <a:t> </a:t>
            </a:r>
            <a:r>
              <a:rPr lang="en-US" altLang="zh-CN" sz="1400" dirty="0"/>
              <a:t>-</a:t>
            </a:r>
            <a:r>
              <a:rPr lang="zh-CN" altLang="en-US" sz="1400" dirty="0"/>
              <a:t> </a:t>
            </a:r>
            <a:r>
              <a:rPr lang="en-US" altLang="zh-CN" sz="1400" dirty="0"/>
              <a:t>greyness</a:t>
            </a:r>
          </a:p>
          <a:p>
            <a:r>
              <a:rPr lang="en-US" altLang="zh-CN" sz="1400" dirty="0"/>
              <a:t>(V):</a:t>
            </a:r>
            <a:r>
              <a:rPr lang="zh-CN" altLang="en-US" sz="1400" dirty="0"/>
              <a:t> </a:t>
            </a:r>
            <a:r>
              <a:rPr lang="en-US" altLang="zh-CN" sz="1400" dirty="0"/>
              <a:t>Value</a:t>
            </a:r>
            <a:r>
              <a:rPr lang="zh-CN" altLang="en-US" sz="1400" dirty="0"/>
              <a:t> </a:t>
            </a:r>
            <a:r>
              <a:rPr lang="en-US" altLang="zh-CN" sz="1400" dirty="0"/>
              <a:t>–</a:t>
            </a:r>
            <a:r>
              <a:rPr lang="zh-CN" altLang="en-US" sz="1400" dirty="0"/>
              <a:t> </a:t>
            </a:r>
            <a:r>
              <a:rPr lang="en-US" altLang="zh-CN" sz="1400" dirty="0"/>
              <a:t>Brightness</a:t>
            </a:r>
          </a:p>
          <a:p>
            <a:endParaRPr lang="en-US" dirty="0"/>
          </a:p>
          <a:p>
            <a:endParaRPr lang="en-US" dirty="0"/>
          </a:p>
        </p:txBody>
      </p:sp>
      <p:sp>
        <p:nvSpPr>
          <p:cNvPr id="22" name="TextBox 21">
            <a:extLst>
              <a:ext uri="{FF2B5EF4-FFF2-40B4-BE49-F238E27FC236}">
                <a16:creationId xmlns:a16="http://schemas.microsoft.com/office/drawing/2014/main" id="{3CD04341-A84A-4944-8B0E-6655E8A8DFF2}"/>
              </a:ext>
            </a:extLst>
          </p:cNvPr>
          <p:cNvSpPr txBox="1"/>
          <p:nvPr/>
        </p:nvSpPr>
        <p:spPr>
          <a:xfrm>
            <a:off x="733436" y="4196722"/>
            <a:ext cx="3682457" cy="646331"/>
          </a:xfrm>
          <a:prstGeom prst="rect">
            <a:avLst/>
          </a:prstGeom>
          <a:noFill/>
        </p:spPr>
        <p:txBody>
          <a:bodyPr wrap="square" rtlCol="0">
            <a:spAutoFit/>
          </a:bodyPr>
          <a:lstStyle/>
          <a:p>
            <a:r>
              <a:rPr lang="en-US" altLang="zh-CN" dirty="0"/>
              <a:t>Mean(Saturation)</a:t>
            </a:r>
            <a:r>
              <a:rPr lang="zh-CN" altLang="en-US" dirty="0"/>
              <a:t> </a:t>
            </a:r>
            <a:r>
              <a:rPr lang="en-US" altLang="zh-CN" dirty="0"/>
              <a:t>&lt;</a:t>
            </a:r>
            <a:r>
              <a:rPr lang="zh-CN" altLang="en-US" dirty="0"/>
              <a:t> </a:t>
            </a:r>
            <a:r>
              <a:rPr lang="en-US" altLang="zh-CN" dirty="0"/>
              <a:t>threshold1</a:t>
            </a:r>
            <a:r>
              <a:rPr lang="zh-CN" altLang="en-US" dirty="0"/>
              <a:t> </a:t>
            </a:r>
            <a:endParaRPr lang="en-US" dirty="0"/>
          </a:p>
          <a:p>
            <a:r>
              <a:rPr lang="en-US" altLang="zh-CN" dirty="0"/>
              <a:t>Mean(Value)</a:t>
            </a:r>
            <a:r>
              <a:rPr lang="zh-CN" altLang="en-US" dirty="0"/>
              <a:t> </a:t>
            </a:r>
            <a:r>
              <a:rPr lang="en-US" altLang="zh-CN" dirty="0"/>
              <a:t>&lt;</a:t>
            </a:r>
            <a:r>
              <a:rPr lang="zh-CN" altLang="en-US" dirty="0"/>
              <a:t> </a:t>
            </a:r>
            <a:r>
              <a:rPr lang="en-US" altLang="zh-CN" dirty="0"/>
              <a:t>threshold2</a:t>
            </a:r>
            <a:endParaRPr lang="en-US" dirty="0"/>
          </a:p>
        </p:txBody>
      </p:sp>
      <p:sp>
        <p:nvSpPr>
          <p:cNvPr id="37" name="Down Arrow 36">
            <a:extLst>
              <a:ext uri="{FF2B5EF4-FFF2-40B4-BE49-F238E27FC236}">
                <a16:creationId xmlns:a16="http://schemas.microsoft.com/office/drawing/2014/main" id="{A46742E9-266F-334B-A02A-B7896DA97B62}"/>
              </a:ext>
            </a:extLst>
          </p:cNvPr>
          <p:cNvSpPr/>
          <p:nvPr/>
        </p:nvSpPr>
        <p:spPr>
          <a:xfrm>
            <a:off x="2036586" y="4810258"/>
            <a:ext cx="192743" cy="190483"/>
          </a:xfrm>
          <a:prstGeom prst="downArrow">
            <a:avLst>
              <a:gd name="adj1" fmla="val 38248"/>
              <a:gd name="adj2" fmla="val 30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936DFA9-89D8-294C-A2E5-5923206F510F}"/>
              </a:ext>
            </a:extLst>
          </p:cNvPr>
          <p:cNvSpPr txBox="1"/>
          <p:nvPr/>
        </p:nvSpPr>
        <p:spPr>
          <a:xfrm>
            <a:off x="1608069" y="5000741"/>
            <a:ext cx="1509520" cy="307777"/>
          </a:xfrm>
          <a:prstGeom prst="rect">
            <a:avLst/>
          </a:prstGeom>
          <a:noFill/>
        </p:spPr>
        <p:txBody>
          <a:bodyPr wrap="square" rtlCol="0">
            <a:spAutoFit/>
          </a:bodyPr>
          <a:lstStyle/>
          <a:p>
            <a:r>
              <a:rPr lang="en-US" altLang="zh-CN" sz="1400" b="1" dirty="0">
                <a:solidFill>
                  <a:schemeClr val="accent3"/>
                </a:solidFill>
                <a:latin typeface="+mj-lt"/>
              </a:rPr>
              <a:t>Bad</a:t>
            </a:r>
            <a:r>
              <a:rPr lang="zh-CN" altLang="en-US" sz="1400" b="1" dirty="0">
                <a:solidFill>
                  <a:schemeClr val="accent3"/>
                </a:solidFill>
                <a:latin typeface="+mj-lt"/>
              </a:rPr>
              <a:t> </a:t>
            </a:r>
            <a:r>
              <a:rPr lang="en-US" altLang="zh-CN" sz="1400" b="1" dirty="0">
                <a:solidFill>
                  <a:schemeClr val="accent3"/>
                </a:solidFill>
                <a:latin typeface="+mj-lt"/>
              </a:rPr>
              <a:t>Quality</a:t>
            </a:r>
            <a:endParaRPr lang="en-US" sz="1400" b="1" dirty="0">
              <a:solidFill>
                <a:schemeClr val="accent3"/>
              </a:solidFill>
              <a:latin typeface="+mj-lt"/>
            </a:endParaRPr>
          </a:p>
        </p:txBody>
      </p:sp>
      <p:sp>
        <p:nvSpPr>
          <p:cNvPr id="42" name="TextBox 41">
            <a:extLst>
              <a:ext uri="{FF2B5EF4-FFF2-40B4-BE49-F238E27FC236}">
                <a16:creationId xmlns:a16="http://schemas.microsoft.com/office/drawing/2014/main" id="{E4E1A5D1-120F-A74D-B20B-945064BB9B86}"/>
              </a:ext>
            </a:extLst>
          </p:cNvPr>
          <p:cNvSpPr txBox="1"/>
          <p:nvPr/>
        </p:nvSpPr>
        <p:spPr>
          <a:xfrm>
            <a:off x="717937" y="5511286"/>
            <a:ext cx="3682457" cy="646331"/>
          </a:xfrm>
          <a:prstGeom prst="rect">
            <a:avLst/>
          </a:prstGeom>
          <a:noFill/>
        </p:spPr>
        <p:txBody>
          <a:bodyPr wrap="square" rtlCol="0">
            <a:spAutoFit/>
          </a:bodyPr>
          <a:lstStyle/>
          <a:p>
            <a:r>
              <a:rPr lang="en-US" altLang="zh-CN" dirty="0"/>
              <a:t>Scale</a:t>
            </a:r>
            <a:r>
              <a:rPr lang="zh-CN" altLang="en-US" dirty="0"/>
              <a:t> </a:t>
            </a:r>
            <a:r>
              <a:rPr lang="en-US" altLang="zh-CN" dirty="0"/>
              <a:t>their</a:t>
            </a:r>
            <a:r>
              <a:rPr lang="zh-CN" altLang="en-US" dirty="0"/>
              <a:t> </a:t>
            </a:r>
            <a:r>
              <a:rPr lang="en-US" altLang="zh-CN" dirty="0"/>
              <a:t>Values</a:t>
            </a:r>
            <a:r>
              <a:rPr lang="zh-CN" altLang="en-US" dirty="0"/>
              <a:t> </a:t>
            </a:r>
            <a:r>
              <a:rPr lang="en-US" altLang="zh-CN" dirty="0"/>
              <a:t>and</a:t>
            </a:r>
            <a:r>
              <a:rPr lang="zh-CN" altLang="en-US" dirty="0"/>
              <a:t> </a:t>
            </a:r>
            <a:r>
              <a:rPr lang="en-US" altLang="zh-CN" dirty="0"/>
              <a:t>Saturation</a:t>
            </a:r>
            <a:r>
              <a:rPr lang="zh-CN" altLang="en-US" dirty="0"/>
              <a:t> </a:t>
            </a:r>
            <a:r>
              <a:rPr lang="en-US" altLang="zh-CN" dirty="0"/>
              <a:t>by</a:t>
            </a:r>
            <a:r>
              <a:rPr lang="zh-CN" altLang="en-US" dirty="0"/>
              <a:t> </a:t>
            </a:r>
            <a:r>
              <a:rPr lang="en-US" altLang="zh-CN" dirty="0"/>
              <a:t>a</a:t>
            </a:r>
            <a:r>
              <a:rPr lang="zh-CN" altLang="en-US" dirty="0"/>
              <a:t> </a:t>
            </a:r>
            <a:r>
              <a:rPr lang="en-US" altLang="zh-CN" dirty="0"/>
              <a:t>factor</a:t>
            </a:r>
            <a:r>
              <a:rPr lang="zh-CN" altLang="en-US" dirty="0"/>
              <a:t> </a:t>
            </a:r>
            <a:r>
              <a:rPr lang="en-US" altLang="zh-CN" dirty="0"/>
              <a:t>&gt;</a:t>
            </a:r>
            <a:r>
              <a:rPr lang="zh-CN" altLang="en-US" dirty="0"/>
              <a:t> </a:t>
            </a:r>
            <a:r>
              <a:rPr lang="en-US" altLang="zh-CN" dirty="0"/>
              <a:t>1</a:t>
            </a:r>
            <a:endParaRPr lang="en-US" dirty="0"/>
          </a:p>
        </p:txBody>
      </p:sp>
      <p:sp>
        <p:nvSpPr>
          <p:cNvPr id="45" name="TextBox 44">
            <a:extLst>
              <a:ext uri="{FF2B5EF4-FFF2-40B4-BE49-F238E27FC236}">
                <a16:creationId xmlns:a16="http://schemas.microsoft.com/office/drawing/2014/main" id="{C1FAAFDC-DDDF-2645-B353-87570F568AAF}"/>
              </a:ext>
            </a:extLst>
          </p:cNvPr>
          <p:cNvSpPr txBox="1"/>
          <p:nvPr/>
        </p:nvSpPr>
        <p:spPr>
          <a:xfrm>
            <a:off x="1323552" y="6290693"/>
            <a:ext cx="1847825" cy="307777"/>
          </a:xfrm>
          <a:prstGeom prst="rect">
            <a:avLst/>
          </a:prstGeom>
          <a:noFill/>
        </p:spPr>
        <p:txBody>
          <a:bodyPr wrap="square" rtlCol="0">
            <a:spAutoFit/>
          </a:bodyPr>
          <a:lstStyle/>
          <a:p>
            <a:r>
              <a:rPr lang="en-US" altLang="zh-CN" sz="1400" b="1" dirty="0">
                <a:solidFill>
                  <a:schemeClr val="accent3"/>
                </a:solidFill>
                <a:latin typeface="+mj-lt"/>
              </a:rPr>
              <a:t>Enhanced</a:t>
            </a:r>
            <a:r>
              <a:rPr lang="zh-CN" altLang="en-US" sz="1400" b="1" dirty="0">
                <a:solidFill>
                  <a:schemeClr val="accent3"/>
                </a:solidFill>
                <a:latin typeface="+mj-lt"/>
              </a:rPr>
              <a:t> </a:t>
            </a:r>
            <a:r>
              <a:rPr lang="en-US" altLang="zh-CN" sz="1400" b="1" dirty="0">
                <a:solidFill>
                  <a:schemeClr val="accent3"/>
                </a:solidFill>
                <a:latin typeface="+mj-lt"/>
              </a:rPr>
              <a:t>Quality</a:t>
            </a:r>
            <a:endParaRPr lang="en-US" sz="1400" b="1" dirty="0">
              <a:solidFill>
                <a:schemeClr val="accent3"/>
              </a:solidFill>
              <a:latin typeface="+mj-lt"/>
            </a:endParaRPr>
          </a:p>
        </p:txBody>
      </p:sp>
      <p:sp>
        <p:nvSpPr>
          <p:cNvPr id="47" name="Down Arrow 46">
            <a:extLst>
              <a:ext uri="{FF2B5EF4-FFF2-40B4-BE49-F238E27FC236}">
                <a16:creationId xmlns:a16="http://schemas.microsoft.com/office/drawing/2014/main" id="{656CCAD3-B284-A549-830B-9AF630984FA2}"/>
              </a:ext>
            </a:extLst>
          </p:cNvPr>
          <p:cNvSpPr/>
          <p:nvPr/>
        </p:nvSpPr>
        <p:spPr>
          <a:xfrm>
            <a:off x="2022736" y="5339707"/>
            <a:ext cx="192743" cy="190483"/>
          </a:xfrm>
          <a:prstGeom prst="downArrow">
            <a:avLst>
              <a:gd name="adj1" fmla="val 38248"/>
              <a:gd name="adj2" fmla="val 30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own Arrow 47">
            <a:extLst>
              <a:ext uri="{FF2B5EF4-FFF2-40B4-BE49-F238E27FC236}">
                <a16:creationId xmlns:a16="http://schemas.microsoft.com/office/drawing/2014/main" id="{A46742E9-266F-334B-A02A-B7896DA97B62}"/>
              </a:ext>
            </a:extLst>
          </p:cNvPr>
          <p:cNvSpPr/>
          <p:nvPr/>
        </p:nvSpPr>
        <p:spPr>
          <a:xfrm>
            <a:off x="2015116" y="6147042"/>
            <a:ext cx="192743" cy="190483"/>
          </a:xfrm>
          <a:prstGeom prst="downArrow">
            <a:avLst>
              <a:gd name="adj1" fmla="val 38248"/>
              <a:gd name="adj2" fmla="val 301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42551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C0AB-D9DE-5846-90A9-560FCD8201AB}"/>
              </a:ext>
            </a:extLst>
          </p:cNvPr>
          <p:cNvSpPr>
            <a:spLocks noGrp="1"/>
          </p:cNvSpPr>
          <p:nvPr>
            <p:ph type="title"/>
          </p:nvPr>
        </p:nvSpPr>
        <p:spPr/>
        <p:txBody>
          <a:bodyPr/>
          <a:lstStyle/>
          <a:p>
            <a:r>
              <a:rPr lang="en-US" cap="all" dirty="0"/>
              <a:t>Model Training and tuning</a:t>
            </a:r>
            <a:br>
              <a:rPr lang="en-US" i="1" cap="all" dirty="0"/>
            </a:br>
            <a:r>
              <a:rPr lang="en-US" dirty="0"/>
              <a:t>	</a:t>
            </a:r>
            <a:r>
              <a:rPr lang="en-US" sz="2800" dirty="0"/>
              <a:t>1)</a:t>
            </a:r>
            <a:r>
              <a:rPr lang="zh-CN" altLang="en-US" sz="2800" dirty="0"/>
              <a:t> </a:t>
            </a:r>
            <a:r>
              <a:rPr lang="en-US" altLang="zh-CN" sz="2800" dirty="0"/>
              <a:t>Basic</a:t>
            </a:r>
            <a:r>
              <a:rPr lang="zh-CN" altLang="en-US" sz="2800" dirty="0"/>
              <a:t> </a:t>
            </a:r>
            <a:r>
              <a:rPr lang="en-US" altLang="zh-CN" sz="2800" dirty="0"/>
              <a:t>Model</a:t>
            </a:r>
            <a:r>
              <a:rPr lang="zh-CN" altLang="en-US" sz="2800" dirty="0"/>
              <a:t> </a:t>
            </a:r>
            <a:r>
              <a:rPr lang="en-US" altLang="zh-CN" sz="2800" dirty="0"/>
              <a:t>Setups</a:t>
            </a:r>
            <a:endParaRPr lang="en-US" sz="2800" dirty="0"/>
          </a:p>
        </p:txBody>
      </p:sp>
      <p:sp>
        <p:nvSpPr>
          <p:cNvPr id="3" name="Content Placeholder 2">
            <a:extLst>
              <a:ext uri="{FF2B5EF4-FFF2-40B4-BE49-F238E27FC236}">
                <a16:creationId xmlns:a16="http://schemas.microsoft.com/office/drawing/2014/main" id="{725DAC4E-243B-974B-A73A-ECCB5DBDD70D}"/>
              </a:ext>
            </a:extLst>
          </p:cNvPr>
          <p:cNvSpPr>
            <a:spLocks noGrp="1"/>
          </p:cNvSpPr>
          <p:nvPr>
            <p:ph idx="1"/>
          </p:nvPr>
        </p:nvSpPr>
        <p:spPr>
          <a:xfrm>
            <a:off x="1212494" y="2209801"/>
            <a:ext cx="8946541" cy="4195481"/>
          </a:xfrm>
        </p:spPr>
        <p:txBody>
          <a:bodyPr>
            <a:normAutofit/>
          </a:bodyPr>
          <a:lstStyle/>
          <a:p>
            <a:r>
              <a:rPr lang="en-US" altLang="zh-CN" sz="1800" dirty="0">
                <a:latin typeface="+mn-lt"/>
              </a:rPr>
              <a:t>RestNet50</a:t>
            </a:r>
            <a:r>
              <a:rPr lang="zh-CN" altLang="en-US" sz="1800" dirty="0">
                <a:latin typeface="+mn-lt"/>
              </a:rPr>
              <a:t> </a:t>
            </a:r>
            <a:r>
              <a:rPr lang="en-US" altLang="zh-CN" sz="1800" dirty="0">
                <a:latin typeface="+mn-lt"/>
              </a:rPr>
              <a:t>:</a:t>
            </a:r>
            <a:r>
              <a:rPr lang="zh-CN" altLang="en-US" sz="1800" dirty="0">
                <a:latin typeface="+mn-lt"/>
              </a:rPr>
              <a:t> </a:t>
            </a:r>
            <a:r>
              <a:rPr lang="en-US" sz="1800" dirty="0">
                <a:latin typeface="+mn-lt"/>
              </a:rPr>
              <a:t>has the advantages of </a:t>
            </a:r>
            <a:r>
              <a:rPr lang="en-US" sz="1800" b="1" dirty="0">
                <a:latin typeface="+mn-lt"/>
              </a:rPr>
              <a:t>increasing the network depth </a:t>
            </a:r>
            <a:r>
              <a:rPr lang="en-US" sz="1800" dirty="0">
                <a:latin typeface="+mn-lt"/>
              </a:rPr>
              <a:t>while using </a:t>
            </a:r>
            <a:r>
              <a:rPr lang="en-US" sz="1800" b="1" dirty="0">
                <a:latin typeface="+mn-lt"/>
              </a:rPr>
              <a:t>reducing the complexity </a:t>
            </a:r>
            <a:r>
              <a:rPr lang="en-US" sz="1800" dirty="0">
                <a:latin typeface="+mn-lt"/>
              </a:rPr>
              <a:t>of the model with fewer parameters. </a:t>
            </a:r>
          </a:p>
          <a:p>
            <a:r>
              <a:rPr lang="en-US" altLang="zh-CN" sz="1800" dirty="0">
                <a:latin typeface="+mn-lt"/>
              </a:rPr>
              <a:t>Metric</a:t>
            </a:r>
            <a:r>
              <a:rPr lang="zh-CN" altLang="en-US" sz="1800" dirty="0">
                <a:latin typeface="+mn-lt"/>
              </a:rPr>
              <a:t>：</a:t>
            </a:r>
            <a:r>
              <a:rPr lang="en-US" sz="1800" dirty="0">
                <a:latin typeface="+mn-lt"/>
              </a:rPr>
              <a:t> Quadratic Weighted Kappa</a:t>
            </a:r>
            <a:r>
              <a:rPr lang="zh-CN" altLang="en-US" sz="1800" dirty="0">
                <a:latin typeface="+mn-lt"/>
              </a:rPr>
              <a:t> </a:t>
            </a:r>
            <a:r>
              <a:rPr lang="en-US" altLang="zh-CN" sz="1800" dirty="0">
                <a:latin typeface="+mn-lt"/>
              </a:rPr>
              <a:t>(QWK)</a:t>
            </a:r>
          </a:p>
          <a:p>
            <a:pPr marL="0" indent="0">
              <a:buNone/>
            </a:pPr>
            <a:r>
              <a:rPr lang="en-US" sz="1800" dirty="0">
                <a:latin typeface="+mn-lt"/>
              </a:rPr>
              <a:t>	Why? </a:t>
            </a:r>
          </a:p>
          <a:p>
            <a:pPr marL="0" indent="0">
              <a:buNone/>
            </a:pPr>
            <a:r>
              <a:rPr lang="en-US" sz="1800" dirty="0">
                <a:latin typeface="+mn-lt"/>
              </a:rPr>
              <a:t>	Take the similarity of the predicted rating and actual rating into 	account. The 5 stages of retinopathy are hierarchical, so the gap 	between the predicted and the actual rating is also meaningful. </a:t>
            </a:r>
          </a:p>
          <a:p>
            <a:pPr marL="0" indent="0">
              <a:buNone/>
            </a:pPr>
            <a:r>
              <a:rPr lang="en-US" sz="1800" dirty="0">
                <a:latin typeface="+mn-lt"/>
              </a:rPr>
              <a:t>	 Give higher credits to those predictions closer to the actual rating, 	compared to the predictions further from the actual rating.</a:t>
            </a:r>
          </a:p>
          <a:p>
            <a:pPr marL="0" indent="0">
              <a:buNone/>
            </a:pPr>
            <a:r>
              <a:rPr lang="en-US" sz="1800" dirty="0">
                <a:latin typeface="+mn-lt"/>
              </a:rPr>
              <a:t>	</a:t>
            </a:r>
            <a:r>
              <a:rPr lang="en-US" sz="1800" dirty="0" err="1">
                <a:latin typeface="+mn-lt"/>
              </a:rPr>
              <a:t>eg</a:t>
            </a:r>
            <a:r>
              <a:rPr lang="en-US" sz="1800" dirty="0">
                <a:latin typeface="+mn-lt"/>
              </a:rPr>
              <a:t>: actual – Proliferative DR, Predicting Severe vs Predicting No DR</a:t>
            </a:r>
          </a:p>
        </p:txBody>
      </p:sp>
    </p:spTree>
    <p:extLst>
      <p:ext uri="{BB962C8B-B14F-4D97-AF65-F5344CB8AC3E}">
        <p14:creationId xmlns:p14="http://schemas.microsoft.com/office/powerpoint/2010/main" val="194356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57EC-15D5-3840-95F8-28225769047E}"/>
              </a:ext>
            </a:extLst>
          </p:cNvPr>
          <p:cNvSpPr>
            <a:spLocks noGrp="1"/>
          </p:cNvSpPr>
          <p:nvPr>
            <p:ph type="title"/>
          </p:nvPr>
        </p:nvSpPr>
        <p:spPr/>
        <p:txBody>
          <a:bodyPr/>
          <a:lstStyle/>
          <a:p>
            <a:r>
              <a:rPr lang="en-US" cap="all" dirty="0"/>
              <a:t>Model Training and tuning</a:t>
            </a:r>
            <a:br>
              <a:rPr lang="en-US" i="1" cap="all" dirty="0"/>
            </a:br>
            <a:r>
              <a:rPr lang="en-US" dirty="0"/>
              <a:t>	</a:t>
            </a:r>
            <a:r>
              <a:rPr lang="en-US" sz="2800" dirty="0"/>
              <a:t>2) Warmup Training</a:t>
            </a:r>
            <a:r>
              <a:rPr lang="zh-CN" altLang="en-US" sz="2800" dirty="0"/>
              <a:t> </a:t>
            </a:r>
            <a:r>
              <a:rPr lang="en-US" altLang="zh-CN" sz="2800" dirty="0"/>
              <a:t>(</a:t>
            </a:r>
            <a:r>
              <a:rPr lang="en-US" altLang="zh-CN" sz="2800" dirty="0">
                <a:solidFill>
                  <a:schemeClr val="accent2"/>
                </a:solidFill>
              </a:rPr>
              <a:t>Freeze</a:t>
            </a:r>
            <a:r>
              <a:rPr lang="zh-CN" altLang="en-US" sz="2800" dirty="0">
                <a:solidFill>
                  <a:schemeClr val="accent2"/>
                </a:solidFill>
              </a:rPr>
              <a:t> </a:t>
            </a:r>
            <a:r>
              <a:rPr lang="en-US" altLang="zh-CN" sz="2800" dirty="0">
                <a:solidFill>
                  <a:schemeClr val="accent2"/>
                </a:solidFill>
              </a:rPr>
              <a:t>layers</a:t>
            </a:r>
            <a:r>
              <a:rPr lang="zh-CN" altLang="en-US" sz="2800" dirty="0">
                <a:solidFill>
                  <a:schemeClr val="accent2"/>
                </a:solidFill>
              </a:rPr>
              <a:t> </a:t>
            </a:r>
            <a:r>
              <a:rPr lang="en-US" altLang="zh-CN" sz="2800" dirty="0">
                <a:solidFill>
                  <a:schemeClr val="accent2"/>
                </a:solidFill>
              </a:rPr>
              <a:t>except</a:t>
            </a:r>
            <a:r>
              <a:rPr lang="zh-CN" altLang="en-US" sz="2800" dirty="0">
                <a:solidFill>
                  <a:schemeClr val="accent2"/>
                </a:solidFill>
              </a:rPr>
              <a:t> </a:t>
            </a:r>
            <a:r>
              <a:rPr lang="en-US" altLang="zh-CN" sz="2800" dirty="0">
                <a:solidFill>
                  <a:schemeClr val="accent2"/>
                </a:solidFill>
              </a:rPr>
              <a:t>the</a:t>
            </a:r>
            <a:r>
              <a:rPr lang="zh-CN" altLang="en-US" sz="2800" dirty="0">
                <a:solidFill>
                  <a:schemeClr val="accent2"/>
                </a:solidFill>
              </a:rPr>
              <a:t> </a:t>
            </a:r>
            <a:r>
              <a:rPr lang="en-US" altLang="zh-CN" sz="2800" dirty="0">
                <a:solidFill>
                  <a:schemeClr val="accent2"/>
                </a:solidFill>
              </a:rPr>
              <a:t>last</a:t>
            </a:r>
            <a:r>
              <a:rPr lang="zh-CN" altLang="en-US" sz="2800" dirty="0">
                <a:solidFill>
                  <a:schemeClr val="accent2"/>
                </a:solidFill>
              </a:rPr>
              <a:t> </a:t>
            </a:r>
            <a:r>
              <a:rPr lang="en-US" altLang="zh-CN" sz="2800" dirty="0">
                <a:solidFill>
                  <a:schemeClr val="accent2"/>
                </a:solidFill>
              </a:rPr>
              <a:t>5</a:t>
            </a:r>
            <a:r>
              <a:rPr lang="en-US" altLang="zh-CN" sz="2800" dirty="0"/>
              <a: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66BC2D-16B7-3B47-967C-D29D2634FAB3}"/>
                  </a:ext>
                </a:extLst>
              </p:cNvPr>
              <p:cNvSpPr>
                <a:spLocks noGrp="1"/>
              </p:cNvSpPr>
              <p:nvPr>
                <p:ph idx="1"/>
              </p:nvPr>
            </p:nvSpPr>
            <p:spPr/>
            <p:txBody>
              <a:bodyPr>
                <a:normAutofit fontScale="85000" lnSpcReduction="10000"/>
              </a:bodyPr>
              <a:lstStyle/>
              <a:p>
                <a:pPr marL="0" indent="0">
                  <a:buNone/>
                </a:pPr>
                <a:r>
                  <a:rPr lang="en-US" dirty="0"/>
                  <a:t>Purpose : avoid the model weights fluctuating drastically and deviating from the optima in early training. </a:t>
                </a:r>
              </a:p>
              <a:p>
                <a:pPr marL="0" indent="0">
                  <a:buNone/>
                </a:pPr>
                <a:endParaRPr lang="en-US" dirty="0"/>
              </a:p>
              <a:p>
                <a:pPr marL="0" indent="0">
                  <a:buNone/>
                </a:pPr>
                <a:r>
                  <a:rPr lang="en-US" altLang="zh-CN" dirty="0"/>
                  <a:t>What</a:t>
                </a:r>
                <a:r>
                  <a:rPr lang="zh-CN" altLang="en-US" dirty="0"/>
                  <a:t> </a:t>
                </a:r>
                <a:r>
                  <a:rPr lang="en-US" altLang="zh-CN" dirty="0"/>
                  <a:t>we</a:t>
                </a:r>
                <a:r>
                  <a:rPr lang="zh-CN" altLang="en-US" dirty="0"/>
                  <a:t> </a:t>
                </a:r>
                <a:r>
                  <a:rPr lang="en-US" altLang="zh-CN" dirty="0"/>
                  <a:t>do?</a:t>
                </a:r>
              </a:p>
              <a:p>
                <a:pPr marL="0" indent="0">
                  <a:buNone/>
                </a:pPr>
                <a:r>
                  <a:rPr lang="en-US" dirty="0"/>
                  <a:t>	 </a:t>
                </a:r>
                <a:r>
                  <a:rPr lang="zh-CN" altLang="en-US" dirty="0"/>
                  <a:t>  </a:t>
                </a:r>
                <a:r>
                  <a:rPr lang="en-US" altLang="zh-CN" dirty="0"/>
                  <a:t>Start</a:t>
                </a:r>
                <a:r>
                  <a:rPr lang="zh-CN" altLang="en-US" dirty="0"/>
                  <a:t> </a:t>
                </a:r>
                <a:r>
                  <a:rPr lang="en-US" altLang="zh-CN" dirty="0"/>
                  <a:t>with</a:t>
                </a:r>
                <a:r>
                  <a:rPr lang="zh-CN" altLang="en-US" dirty="0"/>
                  <a:t> </a:t>
                </a:r>
                <a:r>
                  <a:rPr lang="en-US" altLang="zh-CN" dirty="0"/>
                  <a:t>small</a:t>
                </a:r>
                <a:r>
                  <a:rPr lang="zh-CN" altLang="en-US" dirty="0"/>
                  <a:t> </a:t>
                </a:r>
                <a:r>
                  <a:rPr lang="en-US" altLang="zh-CN" dirty="0"/>
                  <a:t>learning</a:t>
                </a:r>
                <a:r>
                  <a:rPr lang="zh-CN" altLang="en-US" dirty="0"/>
                  <a:t> </a:t>
                </a:r>
                <a:r>
                  <a:rPr lang="en-US" altLang="zh-CN" dirty="0"/>
                  <a:t>rate</a:t>
                </a:r>
                <a:r>
                  <a:rPr lang="zh-CN" altLang="en-US" dirty="0"/>
                  <a:t> </a:t>
                </a:r>
                <a:r>
                  <a:rPr lang="en-US" dirty="0"/>
                  <a:t> </a:t>
                </a:r>
                <a14:m>
                  <m:oMath xmlns:m="http://schemas.openxmlformats.org/officeDocument/2006/math">
                    <m:r>
                      <a:rPr lang="en-US" i="1"/>
                      <m:t>1</m:t>
                    </m:r>
                    <m:r>
                      <m:rPr>
                        <m:lit/>
                      </m:rPr>
                      <a:rPr lang="en-US" i="1"/>
                      <m:t>/</m:t>
                    </m:r>
                    <m:r>
                      <a:rPr lang="en-US" i="1"/>
                      <m:t>5</m:t>
                    </m:r>
                    <m:sSup>
                      <m:sSupPr>
                        <m:ctrlPr>
                          <a:rPr lang="en-US" i="1"/>
                        </m:ctrlPr>
                      </m:sSupPr>
                      <m:e>
                        <m:r>
                          <a:rPr lang="en-US" i="1"/>
                          <m:t>𝑒</m:t>
                        </m:r>
                      </m:e>
                      <m:sup>
                        <m:r>
                          <a:rPr lang="en-US" i="1"/>
                          <m:t>−3</m:t>
                        </m:r>
                      </m:sup>
                    </m:sSup>
                  </m:oMath>
                </a14:m>
                <a:r>
                  <a:rPr lang="en-US" dirty="0"/>
                  <a:t>	</a:t>
                </a:r>
              </a:p>
              <a:p>
                <a:pPr marL="0" indent="0">
                  <a:buNone/>
                </a:pPr>
                <a:endParaRPr lang="en-US" dirty="0"/>
              </a:p>
              <a:p>
                <a:pPr marL="0" indent="0">
                  <a:buNone/>
                </a:pPr>
                <a:r>
                  <a:rPr lang="en-US" dirty="0"/>
                  <a:t>	</a:t>
                </a:r>
                <a:r>
                  <a:rPr lang="zh-CN" altLang="en-US" dirty="0"/>
                  <a:t>   </a:t>
                </a:r>
                <a:r>
                  <a:rPr lang="en-US" altLang="zh-CN" dirty="0"/>
                  <a:t>Increase</a:t>
                </a:r>
                <a:r>
                  <a:rPr lang="zh-CN" altLang="en-US" dirty="0"/>
                  <a:t> </a:t>
                </a:r>
                <a:r>
                  <a:rPr lang="en-US" altLang="zh-CN" dirty="0"/>
                  <a:t>the</a:t>
                </a:r>
                <a:r>
                  <a:rPr lang="zh-CN" altLang="en-US" dirty="0"/>
                  <a:t> </a:t>
                </a:r>
                <a:r>
                  <a:rPr lang="en-US" altLang="zh-CN" dirty="0"/>
                  <a:t>learning</a:t>
                </a:r>
                <a:r>
                  <a:rPr lang="zh-CN" altLang="en-US" dirty="0"/>
                  <a:t> </a:t>
                </a:r>
                <a:r>
                  <a:rPr lang="en-US" altLang="zh-CN" dirty="0"/>
                  <a:t>rate</a:t>
                </a:r>
                <a:r>
                  <a:rPr lang="zh-CN" altLang="en-US" dirty="0"/>
                  <a:t> </a:t>
                </a:r>
                <a:r>
                  <a:rPr lang="en-US" altLang="zh-CN" dirty="0"/>
                  <a:t>by</a:t>
                </a:r>
                <a:r>
                  <a:rPr lang="zh-CN" altLang="en-US" dirty="0"/>
                  <a:t> </a:t>
                </a:r>
                <a14:m>
                  <m:oMath xmlns:m="http://schemas.openxmlformats.org/officeDocument/2006/math">
                    <m:r>
                      <a:rPr lang="en-US" i="1">
                        <a:latin typeface="Cambria Math" panose="02040503050406030204" pitchFamily="18" charset="0"/>
                      </a:rPr>
                      <m:t>1</m:t>
                    </m:r>
                    <m:r>
                      <m:rPr>
                        <m:lit/>
                      </m:rPr>
                      <a:rPr lang="en-US" i="1">
                        <a:latin typeface="Cambria Math" panose="02040503050406030204" pitchFamily="18" charset="0"/>
                      </a:rPr>
                      <m:t>/</m:t>
                    </m:r>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−3</m:t>
                        </m:r>
                      </m:sup>
                    </m:sSup>
                  </m:oMath>
                </a14:m>
                <a:r>
                  <a:rPr lang="zh-CN" altLang="en-US" dirty="0"/>
                  <a:t> </a:t>
                </a:r>
                <a:r>
                  <a:rPr lang="en-US" altLang="zh-CN" dirty="0"/>
                  <a:t>at</a:t>
                </a:r>
                <a:r>
                  <a:rPr lang="zh-CN" altLang="en-US" dirty="0"/>
                  <a:t> </a:t>
                </a:r>
                <a:r>
                  <a:rPr lang="en-US" altLang="zh-CN" dirty="0"/>
                  <a:t>the</a:t>
                </a:r>
                <a:r>
                  <a:rPr lang="zh-CN" altLang="en-US" dirty="0"/>
                  <a:t> </a:t>
                </a:r>
                <a:r>
                  <a:rPr lang="en-US" altLang="zh-CN" dirty="0"/>
                  <a:t>end</a:t>
                </a:r>
                <a:r>
                  <a:rPr lang="zh-CN" altLang="en-US" dirty="0"/>
                  <a:t> </a:t>
                </a:r>
                <a:r>
                  <a:rPr lang="en-US" altLang="zh-CN" dirty="0"/>
                  <a:t>of</a:t>
                </a:r>
                <a:r>
                  <a:rPr lang="zh-CN" altLang="en-US" dirty="0"/>
                  <a:t> </a:t>
                </a:r>
                <a:r>
                  <a:rPr lang="en-US" altLang="zh-CN" dirty="0"/>
                  <a:t>each</a:t>
                </a:r>
                <a:r>
                  <a:rPr lang="zh-CN" altLang="en-US" dirty="0"/>
                  <a:t> </a:t>
                </a:r>
                <a:r>
                  <a:rPr lang="en-US" altLang="zh-CN" dirty="0"/>
                  <a:t>epoch</a:t>
                </a:r>
              </a:p>
              <a:p>
                <a:pPr marL="0" indent="0">
                  <a:buNone/>
                </a:pPr>
                <a:endParaRPr lang="en-US" altLang="zh-CN" dirty="0"/>
              </a:p>
              <a:p>
                <a:pPr marL="0" indent="0">
                  <a:buNone/>
                </a:pPr>
                <a:r>
                  <a:rPr lang="en-US" dirty="0"/>
                  <a:t>	</a:t>
                </a:r>
                <a:r>
                  <a:rPr lang="zh-CN" altLang="en-US" dirty="0"/>
                  <a:t>  </a:t>
                </a:r>
                <a:r>
                  <a:rPr lang="en-US" altLang="zh-CN" dirty="0"/>
                  <a:t>End</a:t>
                </a:r>
                <a:r>
                  <a:rPr lang="zh-CN" altLang="en-US" dirty="0"/>
                  <a:t> </a:t>
                </a:r>
                <a:r>
                  <a:rPr lang="en-US" altLang="zh-CN" dirty="0"/>
                  <a:t>with</a:t>
                </a:r>
                <a:r>
                  <a:rPr lang="zh-CN" altLang="en-US" dirty="0"/>
                  <a:t> </a:t>
                </a:r>
                <a:r>
                  <a:rPr lang="en-US" altLang="zh-CN" dirty="0"/>
                  <a:t>the</a:t>
                </a:r>
                <a:r>
                  <a:rPr lang="zh-CN" altLang="en-US" dirty="0"/>
                  <a:t> </a:t>
                </a:r>
                <a:r>
                  <a:rPr lang="en-US" altLang="zh-CN" dirty="0"/>
                  <a:t>“conventional”</a:t>
                </a:r>
                <a:r>
                  <a:rPr lang="zh-CN" altLang="en-US" dirty="0"/>
                  <a:t> </a:t>
                </a:r>
                <a:r>
                  <a:rPr lang="en-US" altLang="zh-CN" dirty="0"/>
                  <a:t>learning</a:t>
                </a:r>
                <a:r>
                  <a:rPr lang="zh-CN" altLang="en-US" dirty="0"/>
                  <a:t> </a:t>
                </a:r>
                <a:r>
                  <a:rPr lang="en-US" altLang="zh-CN" dirty="0"/>
                  <a:t>rate</a:t>
                </a:r>
                <a:r>
                  <a:rPr lang="zh-CN" altLang="en-US" dirty="0"/>
                  <a:t> </a:t>
                </a:r>
                <a14:m>
                  <m:oMath xmlns:m="http://schemas.openxmlformats.org/officeDocument/2006/math">
                    <m:r>
                      <a:rPr lang="en-US" i="1">
                        <a:latin typeface="Cambria Math" panose="02040503050406030204" pitchFamily="18" charset="0"/>
                      </a:rPr>
                      <m:t>1</m:t>
                    </m:r>
                    <m:r>
                      <m:rPr>
                        <m:lit/>
                      </m:rP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−3</m:t>
                        </m:r>
                      </m:sup>
                    </m:sSup>
                  </m:oMath>
                </a14:m>
                <a:r>
                  <a:rPr lang="zh-CN" altLang="en-US" dirty="0"/>
                  <a:t> </a:t>
                </a:r>
                <a:r>
                  <a:rPr lang="en-US" altLang="zh-CN" dirty="0"/>
                  <a:t>through</a:t>
                </a:r>
                <a:r>
                  <a:rPr lang="zh-CN" altLang="en-US" dirty="0"/>
                  <a:t> </a:t>
                </a:r>
                <a:r>
                  <a:rPr lang="en-US" altLang="zh-CN" dirty="0"/>
                  <a:t>5</a:t>
                </a:r>
                <a:r>
                  <a:rPr lang="zh-CN" altLang="en-US" dirty="0"/>
                  <a:t> </a:t>
                </a:r>
                <a:r>
                  <a:rPr lang="en-US" altLang="zh-CN" dirty="0"/>
                  <a:t>			</a:t>
                </a:r>
                <a:r>
                  <a:rPr lang="zh-CN" altLang="en-US" dirty="0"/>
                  <a:t>     </a:t>
                </a:r>
                <a:r>
                  <a:rPr lang="en-US" altLang="zh-CN" dirty="0"/>
                  <a:t>			</a:t>
                </a:r>
                <a:r>
                  <a:rPr lang="zh-CN" altLang="en-US" dirty="0"/>
                  <a:t>  </a:t>
                </a:r>
                <a:r>
                  <a:rPr lang="en-US" altLang="zh-CN" dirty="0"/>
                  <a:t>iterations</a:t>
                </a:r>
                <a:endParaRPr lang="en-US" dirty="0"/>
              </a:p>
              <a:p>
                <a:pPr marL="0" indent="0">
                  <a:buNone/>
                </a:pPr>
                <a:r>
                  <a:rPr lang="en-US" dirty="0"/>
                  <a:t>	</a:t>
                </a:r>
                <a:r>
                  <a:rPr lang="zh-CN" altLang="en-US" dirty="0"/>
                  <a:t>  </a:t>
                </a:r>
                <a:r>
                  <a:rPr lang="en-US" dirty="0"/>
                  <a:t>	</a:t>
                </a:r>
              </a:p>
            </p:txBody>
          </p:sp>
        </mc:Choice>
        <mc:Fallback>
          <p:sp>
            <p:nvSpPr>
              <p:cNvPr id="3" name="Content Placeholder 2">
                <a:extLst>
                  <a:ext uri="{FF2B5EF4-FFF2-40B4-BE49-F238E27FC236}">
                    <a16:creationId xmlns:a16="http://schemas.microsoft.com/office/drawing/2014/main" id="{9C66BC2D-16B7-3B47-967C-D29D2634FAB3}"/>
                  </a:ext>
                </a:extLst>
              </p:cNvPr>
              <p:cNvSpPr>
                <a:spLocks noGrp="1" noRot="1" noChangeAspect="1" noMove="1" noResize="1" noEditPoints="1" noAdjustHandles="1" noChangeArrowheads="1" noChangeShapeType="1" noTextEdit="1"/>
              </p:cNvSpPr>
              <p:nvPr>
                <p:ph idx="1"/>
              </p:nvPr>
            </p:nvSpPr>
            <p:spPr>
              <a:blipFill>
                <a:blip r:embed="rId2"/>
                <a:stretch>
                  <a:fillRect l="-283" t="-1205"/>
                </a:stretch>
              </a:blipFill>
            </p:spPr>
            <p:txBody>
              <a:bodyPr/>
              <a:lstStyle/>
              <a:p>
                <a:r>
                  <a:rPr lang="en-US">
                    <a:noFill/>
                  </a:rPr>
                  <a:t> </a:t>
                </a:r>
              </a:p>
            </p:txBody>
          </p:sp>
        </mc:Fallback>
      </mc:AlternateContent>
      <p:sp>
        <p:nvSpPr>
          <p:cNvPr id="4" name="Down Arrow 3">
            <a:extLst>
              <a:ext uri="{FF2B5EF4-FFF2-40B4-BE49-F238E27FC236}">
                <a16:creationId xmlns:a16="http://schemas.microsoft.com/office/drawing/2014/main" id="{55C40884-E2B9-E840-96C1-C4BB5333902F}"/>
              </a:ext>
            </a:extLst>
          </p:cNvPr>
          <p:cNvSpPr/>
          <p:nvPr/>
        </p:nvSpPr>
        <p:spPr>
          <a:xfrm>
            <a:off x="3557171" y="3746387"/>
            <a:ext cx="250359" cy="259307"/>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9E345081-50EB-BA4D-9499-52F52134C106}"/>
              </a:ext>
            </a:extLst>
          </p:cNvPr>
          <p:cNvSpPr/>
          <p:nvPr/>
        </p:nvSpPr>
        <p:spPr>
          <a:xfrm>
            <a:off x="3557170" y="4504962"/>
            <a:ext cx="250359" cy="259307"/>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4600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2243</TotalTime>
  <Words>1452</Words>
  <Application>Microsoft Macintosh PowerPoint</Application>
  <PresentationFormat>Widescreen</PresentationFormat>
  <Paragraphs>152</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Cambria Math</vt:lpstr>
      <vt:lpstr>Century Gothic</vt:lpstr>
      <vt:lpstr>Times New Roman</vt:lpstr>
      <vt:lpstr>Wingdings 3</vt:lpstr>
      <vt:lpstr>Ion</vt:lpstr>
      <vt:lpstr>Diabetic Retinopathy Detection</vt:lpstr>
      <vt:lpstr>Background  &amp; Goal</vt:lpstr>
      <vt:lpstr>Data Info</vt:lpstr>
      <vt:lpstr>Target Value</vt:lpstr>
      <vt:lpstr>Data Exploratory analysis   1) Distribution of Label Class</vt:lpstr>
      <vt:lpstr>Data Exploratory analysis   2) Samples of  fundus images across different severity </vt:lpstr>
      <vt:lpstr>PowerPoint Presentation</vt:lpstr>
      <vt:lpstr>Model Training and tuning  1) Basic Model Setups</vt:lpstr>
      <vt:lpstr>Model Training and tuning  2) Warmup Training (Freeze layers except the last 5)</vt:lpstr>
      <vt:lpstr>Model Training and tuning  3) Find the Optimal Learning Rate Range (unfreeze all layers)</vt:lpstr>
      <vt:lpstr>Model Training and tuning   4) Fine Tuning </vt:lpstr>
      <vt:lpstr>Model Training and tuning   5) Candidate Model 2</vt:lpstr>
      <vt:lpstr>Model EVALUATION   1) Candidate Model 1</vt:lpstr>
      <vt:lpstr>Model EVALUATION   2) Candidate Model 2</vt:lpstr>
      <vt:lpstr>Final Model &amp; Prediction on Test Set</vt:lpstr>
      <vt:lpstr>Summary &amp; Future of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Retinopathy Detection</dc:title>
  <dc:creator>Shiping Li</dc:creator>
  <cp:lastModifiedBy>Shiping Li</cp:lastModifiedBy>
  <cp:revision>39</cp:revision>
  <dcterms:created xsi:type="dcterms:W3CDTF">2021-10-26T18:57:07Z</dcterms:created>
  <dcterms:modified xsi:type="dcterms:W3CDTF">2021-10-28T08:21:04Z</dcterms:modified>
</cp:coreProperties>
</file>